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0" r:id="rId1"/>
  </p:sldMasterIdLst>
  <p:notesMasterIdLst>
    <p:notesMasterId r:id="rId29"/>
  </p:notesMasterIdLst>
  <p:sldIdLst>
    <p:sldId id="256" r:id="rId2"/>
    <p:sldId id="275" r:id="rId3"/>
    <p:sldId id="296" r:id="rId4"/>
    <p:sldId id="267" r:id="rId5"/>
    <p:sldId id="291" r:id="rId6"/>
    <p:sldId id="279" r:id="rId7"/>
    <p:sldId id="292" r:id="rId8"/>
    <p:sldId id="268" r:id="rId9"/>
    <p:sldId id="269" r:id="rId10"/>
    <p:sldId id="293" r:id="rId11"/>
    <p:sldId id="294" r:id="rId12"/>
    <p:sldId id="295" r:id="rId13"/>
    <p:sldId id="297" r:id="rId14"/>
    <p:sldId id="298" r:id="rId15"/>
    <p:sldId id="285" r:id="rId16"/>
    <p:sldId id="287" r:id="rId17"/>
    <p:sldId id="286" r:id="rId18"/>
    <p:sldId id="273" r:id="rId19"/>
    <p:sldId id="281" r:id="rId20"/>
    <p:sldId id="288" r:id="rId21"/>
    <p:sldId id="289" r:id="rId22"/>
    <p:sldId id="290" r:id="rId23"/>
    <p:sldId id="274" r:id="rId24"/>
    <p:sldId id="263" r:id="rId25"/>
    <p:sldId id="264" r:id="rId26"/>
    <p:sldId id="283" r:id="rId27"/>
    <p:sldId id="26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2FF"/>
    <a:srgbClr val="EC4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2465"/>
  </p:normalViewPr>
  <p:slideViewPr>
    <p:cSldViewPr snapToGrid="0">
      <p:cViewPr varScale="1">
        <p:scale>
          <a:sx n="114" d="100"/>
          <a:sy n="114" d="100"/>
        </p:scale>
        <p:origin x="23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EAEA98-8C3D-BB4B-978F-152C05A805AD}" type="datetimeFigureOut">
              <a:rPr lang="en-US" smtClean="0"/>
              <a:t>7/13/24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9E334-1F18-584A-9914-D11C8D0819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188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1800" kern="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00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765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sz="1800" kern="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648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152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2439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8643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4344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5219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b="0" i="1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723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7745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758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377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9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1405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565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426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86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368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782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29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787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99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9056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88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73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783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9E334-1F18-584A-9914-D11C8D08199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94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CFC3-2730-CBA8-DC26-4155770A9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89AE0-7AA8-2029-227C-52F4C0E8C1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17A1A-7BCE-410D-741F-ABB55A4AA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A4375-A981-1BC2-C619-CD6A3A874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059F5-81E7-E300-9A08-8A2D83871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03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440A5-8A78-E126-A908-D11B8DFD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3CE0A2-E259-7372-E85A-B8CB777DA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494A6-C32B-BD1C-9148-C47D3389B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6113F-9410-452C-8C86-6FD4DD868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F3150-8599-03E6-8FFF-DF1BD1BB6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237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A597C7-B4ED-E062-8CCC-2924D5C11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D34B-4C60-0198-1480-998F86E597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5EE81-4F9F-6522-9AE6-8D0E527E4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28138-28F9-9E5C-D569-1300639FE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8B7F4-8B59-BDB2-AD6F-E2747E764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82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69A38-C9EC-8241-92A9-CD0E8BC6B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5EB4E-A2E4-284D-F1A9-6E4285587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33E1A-9084-72B0-2DD2-BE9087F95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ECCF4-63FA-2CA1-782E-F50FBB4BE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13FB0-1204-1732-70B0-6371253F4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800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A27CD-5728-3A1A-1CD0-E82A43375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FB208-0756-CCB0-1D5A-DC83ED2DE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69132-EBD9-006C-EDC8-7F26A8835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2AA29-49E7-DDA3-7ABA-8C2B301E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02028-4C74-0266-5E96-EBE53D2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624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119D-0BF2-8885-2578-D855930D1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81644-560E-CE08-AA2B-29DC0F65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5BA9D7-A070-1604-F65D-44E5ACE27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A70F65-8614-D997-AC1D-51184E93A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88B2F-B7A1-865E-CB0D-18AF2D9B5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31457B-A72C-D7BD-AD24-67A7C7CD3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708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23EA4-E1FE-0499-8A6F-3FBF73941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6D3F5B-53EB-428F-7C66-D58D872C1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B3A68C-7CB8-8B8B-6003-627F2719F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D4BA6-97F2-3D0B-D07B-7E08105A3F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A2A9C8-4020-79DC-5642-282EC573C8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1A873C-D0D4-65AC-6E6C-4813FFD76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DC057F-0897-0AD7-E636-98C39541B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F82204-37F9-04DE-4FE9-9FE2C1822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107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4C7D9-1159-6818-B3A8-4DE4DF6C6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74DA21-04F1-62B1-5A7B-5EC6A7616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6D5349-54EF-F801-CD1B-2447950B3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E61E77-3BB1-EAF8-A0ED-CC1FE4C09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929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742ED-D5EF-7ADF-7471-07FB49453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8AAA63-57B0-0AAD-ED46-4D21F438D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B7CA3-10BD-C3A0-9B08-CC5CF0C62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937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060D4-A483-73AE-A006-B3224D10B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AC7F8-6205-7CBF-749E-C56A27F77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13020A-B60F-F14F-863D-C7C787792F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DD8C1-DE66-6B99-ACE2-6EC2F8F7D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B0733F-4ED9-4A3E-8FB5-32567F0C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E2CE0-80BB-E067-7C7C-2EE4AD937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981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41D0B-5F1D-65A4-13A3-71CDA80FA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B9BCA7-E56B-3E6E-5326-3170F9DEEE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98853-D6DF-C9C0-655C-81080D518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1DC31-FC46-9AC0-BABC-4BBD73642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BC6F4-0376-C71E-3748-D80A6CBAD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2C1C6-2959-C6A0-559F-5DE8317E1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57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D152ED-2FF4-9BB8-FF84-4BCDAAD94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28D9B-8B20-4EF0-B202-E098AF6A3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DD101-DCAA-E28A-64BA-C6A1FC696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843B0-6719-A736-821C-4F291410D4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62BB5-80B8-C4E0-6E92-4FA18A15F9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65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A9120-182B-CF05-0C75-DA41E2728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2902" y="949325"/>
            <a:ext cx="8780817" cy="2387600"/>
          </a:xfrm>
        </p:spPr>
        <p:txBody>
          <a:bodyPr>
            <a:normAutofit/>
          </a:bodyPr>
          <a:lstStyle/>
          <a:p>
            <a:r>
              <a:rPr lang="en-US" sz="4400" b="1" dirty="0"/>
              <a:t>Predicting Solar Energy Generation using Time Series and Machine Learning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A0071E-7FFC-2250-443D-76DE2FA12D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2902" y="3429000"/>
            <a:ext cx="8071697" cy="1655762"/>
          </a:xfrm>
        </p:spPr>
        <p:txBody>
          <a:bodyPr>
            <a:normAutofit/>
          </a:bodyPr>
          <a:lstStyle/>
          <a:p>
            <a:r>
              <a:rPr lang="en-US" dirty="0" err="1"/>
              <a:t>Ayse</a:t>
            </a:r>
            <a:r>
              <a:rPr lang="en-US" dirty="0"/>
              <a:t> B </a:t>
            </a:r>
            <a:r>
              <a:rPr lang="en-US" dirty="0" err="1"/>
              <a:t>Sengul</a:t>
            </a:r>
            <a:r>
              <a:rPr lang="en-US" dirty="0"/>
              <a:t>, PhD</a:t>
            </a:r>
          </a:p>
          <a:p>
            <a:r>
              <a:rPr lang="en-US" sz="1800" dirty="0"/>
              <a:t>Springboard Data Science Capstone Project</a:t>
            </a:r>
          </a:p>
          <a:p>
            <a:endParaRPr lang="en-US" sz="1800" dirty="0"/>
          </a:p>
          <a:p>
            <a:r>
              <a:rPr lang="en-US" sz="1800" dirty="0"/>
              <a:t>July 16, 2024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227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 descr="A graph showing the number of trends&#10;&#10;Description automatically generated">
            <a:extLst>
              <a:ext uri="{FF2B5EF4-FFF2-40B4-BE49-F238E27FC236}">
                <a16:creationId xmlns:a16="http://schemas.microsoft.com/office/drawing/2014/main" id="{B6E3DF3A-68F7-FBD3-DAD7-FC3B4DD93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65503" y="1347570"/>
            <a:ext cx="4104645" cy="25603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4E336E-12C4-A025-24D4-A90C15F8A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6DB562-A3C0-931E-49D5-63E1474A0A34}"/>
              </a:ext>
            </a:extLst>
          </p:cNvPr>
          <p:cNvSpPr txBox="1"/>
          <p:nvPr/>
        </p:nvSpPr>
        <p:spPr>
          <a:xfrm>
            <a:off x="838200" y="6414262"/>
            <a:ext cx="10515600" cy="392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Figure 4.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Time trend in a) AC_POWER, b) IRRADIATION, and c) MODULE_TEMPERATURE.</a:t>
            </a:r>
            <a:r>
              <a:rPr lang="en-US" dirty="0">
                <a:effectLst/>
              </a:rPr>
              <a:t>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8" name="Picture 17" descr="A graph with blue lines&#10;&#10;Description automatically generated">
            <a:extLst>
              <a:ext uri="{FF2B5EF4-FFF2-40B4-BE49-F238E27FC236}">
                <a16:creationId xmlns:a16="http://schemas.microsoft.com/office/drawing/2014/main" id="{0B6F8D74-D581-8139-AB9A-0D3B8F1EB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9651" y="1341828"/>
            <a:ext cx="4104646" cy="2560320"/>
          </a:xfrm>
          <a:prstGeom prst="rect">
            <a:avLst/>
          </a:prstGeom>
        </p:spPr>
      </p:pic>
      <p:pic>
        <p:nvPicPr>
          <p:cNvPr id="20" name="Picture 19" descr="A graph showing the temperature of the year&#10;&#10;Description automatically generated with medium confidence">
            <a:extLst>
              <a:ext uri="{FF2B5EF4-FFF2-40B4-BE49-F238E27FC236}">
                <a16:creationId xmlns:a16="http://schemas.microsoft.com/office/drawing/2014/main" id="{0F3CE346-C689-2CE2-E9D6-390E3B17EE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3677" y="3883506"/>
            <a:ext cx="4104646" cy="2560320"/>
          </a:xfrm>
          <a:prstGeom prst="rect">
            <a:avLst/>
          </a:prstGeom>
        </p:spPr>
      </p:pic>
      <p:sp>
        <p:nvSpPr>
          <p:cNvPr id="21" name="Text Box 23">
            <a:extLst>
              <a:ext uri="{FF2B5EF4-FFF2-40B4-BE49-F238E27FC236}">
                <a16:creationId xmlns:a16="http://schemas.microsoft.com/office/drawing/2014/main" id="{5D7E57D2-B0A3-6C98-6CA9-A4FC465C4D83}"/>
              </a:ext>
            </a:extLst>
          </p:cNvPr>
          <p:cNvSpPr txBox="1"/>
          <p:nvPr/>
        </p:nvSpPr>
        <p:spPr>
          <a:xfrm>
            <a:off x="1158241" y="1399604"/>
            <a:ext cx="358076" cy="35052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effectLst/>
                <a:ea typeface="Times New Roman" panose="02020603050405020304" pitchFamily="18" charset="0"/>
              </a:rPr>
              <a:t>a)</a:t>
            </a:r>
            <a:endParaRPr lang="en-US" sz="32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22" name="Text Box 23">
            <a:extLst>
              <a:ext uri="{FF2B5EF4-FFF2-40B4-BE49-F238E27FC236}">
                <a16:creationId xmlns:a16="http://schemas.microsoft.com/office/drawing/2014/main" id="{3A2E3741-6F6D-3A72-0242-D76C4790C514}"/>
              </a:ext>
            </a:extLst>
          </p:cNvPr>
          <p:cNvSpPr txBox="1"/>
          <p:nvPr/>
        </p:nvSpPr>
        <p:spPr>
          <a:xfrm>
            <a:off x="6096000" y="1443274"/>
            <a:ext cx="414463" cy="35052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ea typeface="Times New Roman" panose="02020603050405020304" pitchFamily="18" charset="0"/>
              </a:rPr>
              <a:t>b)</a:t>
            </a:r>
            <a:endParaRPr lang="en-US" sz="32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23" name="Text Box 23">
            <a:extLst>
              <a:ext uri="{FF2B5EF4-FFF2-40B4-BE49-F238E27FC236}">
                <a16:creationId xmlns:a16="http://schemas.microsoft.com/office/drawing/2014/main" id="{EDDCA7E7-CFC5-62BF-7658-D82E4DD7E5C1}"/>
              </a:ext>
            </a:extLst>
          </p:cNvPr>
          <p:cNvSpPr txBox="1"/>
          <p:nvPr/>
        </p:nvSpPr>
        <p:spPr>
          <a:xfrm>
            <a:off x="3730752" y="3985328"/>
            <a:ext cx="398269" cy="35052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effectLst/>
                <a:ea typeface="Times New Roman" panose="02020603050405020304" pitchFamily="18" charset="0"/>
              </a:rPr>
              <a:t>c)</a:t>
            </a:r>
            <a:endParaRPr lang="en-US" sz="3200" dirty="0"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3583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336E-12C4-A025-24D4-A90C15F8A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  <a:br>
              <a:rPr lang="en-US" dirty="0"/>
            </a:b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6DB562-A3C0-931E-49D5-63E1474A0A34}"/>
              </a:ext>
            </a:extLst>
          </p:cNvPr>
          <p:cNvSpPr txBox="1"/>
          <p:nvPr/>
        </p:nvSpPr>
        <p:spPr>
          <a:xfrm>
            <a:off x="838200" y="6196582"/>
            <a:ext cx="10515600" cy="392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ea typeface="Times New Roman" panose="02020603050405020304" pitchFamily="18" charset="0"/>
              </a:rPr>
              <a:t>Figure </a:t>
            </a:r>
            <a:r>
              <a:rPr lang="en-US" b="1" dirty="0">
                <a:ea typeface="Times New Roman" panose="02020603050405020304" pitchFamily="18" charset="0"/>
              </a:rPr>
              <a:t>5</a:t>
            </a:r>
            <a:r>
              <a:rPr lang="en-US" sz="1800" b="1" dirty="0">
                <a:effectLst/>
                <a:ea typeface="Times New Roman" panose="02020603050405020304" pitchFamily="18" charset="0"/>
              </a:rPr>
              <a:t>.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a)</a:t>
            </a:r>
            <a:r>
              <a:rPr lang="en-US" sz="1800" kern="0" dirty="0">
                <a:effectLst/>
                <a:ea typeface="Times New Roman" panose="02020603050405020304" pitchFamily="18" charset="0"/>
              </a:rPr>
              <a:t> AC_POWER generation, b) Solar IRRADIATION and c) MODULE_TEMPERATURE by date.</a:t>
            </a:r>
            <a:r>
              <a:rPr lang="en-US" dirty="0">
                <a:effectLst/>
              </a:rPr>
              <a:t> </a:t>
            </a:r>
            <a:endParaRPr lang="en-US" sz="1800" dirty="0">
              <a:effectLst/>
              <a:ea typeface="Times New Roman" panose="02020603050405020304" pitchFamily="18" charset="0"/>
            </a:endParaRPr>
          </a:p>
        </p:txBody>
      </p:sp>
      <p:pic>
        <p:nvPicPr>
          <p:cNvPr id="6" name="Content Placeholder 5" descr="A graph of red bars&#10;&#10;Description automatically generated with medium confidence">
            <a:extLst>
              <a:ext uri="{FF2B5EF4-FFF2-40B4-BE49-F238E27FC236}">
                <a16:creationId xmlns:a16="http://schemas.microsoft.com/office/drawing/2014/main" id="{A83CDBC7-2331-FCE7-9909-8F7A2F714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28910" y="1064079"/>
            <a:ext cx="5734178" cy="1645920"/>
          </a:xfrm>
        </p:spPr>
      </p:pic>
      <p:pic>
        <p:nvPicPr>
          <p:cNvPr id="9" name="Picture 8" descr="A graph of a solar radiation&#10;&#10;Description automatically generated with medium confidence">
            <a:extLst>
              <a:ext uri="{FF2B5EF4-FFF2-40B4-BE49-F238E27FC236}">
                <a16:creationId xmlns:a16="http://schemas.microsoft.com/office/drawing/2014/main" id="{2EDE96D4-C1EE-459F-2A06-BF5B2EC28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3659" y="2827945"/>
            <a:ext cx="5704679" cy="1645920"/>
          </a:xfrm>
          <a:prstGeom prst="rect">
            <a:avLst/>
          </a:prstGeom>
        </p:spPr>
      </p:pic>
      <p:pic>
        <p:nvPicPr>
          <p:cNvPr id="12" name="Picture 11" descr="A graph showing the temperature of a solar panel&#10;&#10;Description automatically generated">
            <a:extLst>
              <a:ext uri="{FF2B5EF4-FFF2-40B4-BE49-F238E27FC236}">
                <a16:creationId xmlns:a16="http://schemas.microsoft.com/office/drawing/2014/main" id="{035A236C-39CF-E3F0-CDFF-2C9D626B86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3660" y="4591811"/>
            <a:ext cx="5704678" cy="1645920"/>
          </a:xfrm>
          <a:prstGeom prst="rect">
            <a:avLst/>
          </a:prstGeom>
        </p:spPr>
      </p:pic>
      <p:sp>
        <p:nvSpPr>
          <p:cNvPr id="3" name="Text Box 23">
            <a:extLst>
              <a:ext uri="{FF2B5EF4-FFF2-40B4-BE49-F238E27FC236}">
                <a16:creationId xmlns:a16="http://schemas.microsoft.com/office/drawing/2014/main" id="{ED1FD5DA-8B54-93C8-7CFD-51AD9B66A56E}"/>
              </a:ext>
            </a:extLst>
          </p:cNvPr>
          <p:cNvSpPr txBox="1"/>
          <p:nvPr/>
        </p:nvSpPr>
        <p:spPr>
          <a:xfrm>
            <a:off x="2875343" y="1105228"/>
            <a:ext cx="358076" cy="35052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effectLst/>
                <a:ea typeface="Times New Roman" panose="02020603050405020304" pitchFamily="18" charset="0"/>
              </a:rPr>
              <a:t>a)</a:t>
            </a:r>
            <a:endParaRPr lang="en-US" sz="32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4" name="Text Box 23">
            <a:extLst>
              <a:ext uri="{FF2B5EF4-FFF2-40B4-BE49-F238E27FC236}">
                <a16:creationId xmlns:a16="http://schemas.microsoft.com/office/drawing/2014/main" id="{775D544D-4371-544D-0C35-55AE70F959A7}"/>
              </a:ext>
            </a:extLst>
          </p:cNvPr>
          <p:cNvSpPr txBox="1"/>
          <p:nvPr/>
        </p:nvSpPr>
        <p:spPr>
          <a:xfrm>
            <a:off x="2870833" y="2827945"/>
            <a:ext cx="372825" cy="35052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ea typeface="Times New Roman" panose="02020603050405020304" pitchFamily="18" charset="0"/>
              </a:rPr>
              <a:t>b</a:t>
            </a:r>
            <a:r>
              <a:rPr lang="en-US" sz="1600" b="1" dirty="0">
                <a:effectLst/>
                <a:ea typeface="Times New Roman" panose="02020603050405020304" pitchFamily="18" charset="0"/>
              </a:rPr>
              <a:t>)</a:t>
            </a:r>
            <a:endParaRPr lang="en-US" sz="32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5" name="Text Box 23">
            <a:extLst>
              <a:ext uri="{FF2B5EF4-FFF2-40B4-BE49-F238E27FC236}">
                <a16:creationId xmlns:a16="http://schemas.microsoft.com/office/drawing/2014/main" id="{45E77F44-E7F3-7CD7-77F8-A35D84631EBA}"/>
              </a:ext>
            </a:extLst>
          </p:cNvPr>
          <p:cNvSpPr txBox="1"/>
          <p:nvPr/>
        </p:nvSpPr>
        <p:spPr>
          <a:xfrm>
            <a:off x="2870833" y="4606452"/>
            <a:ext cx="372825" cy="35052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effectLst/>
                <a:ea typeface="Times New Roman" panose="02020603050405020304" pitchFamily="18" charset="0"/>
              </a:rPr>
              <a:t>c)</a:t>
            </a:r>
            <a:endParaRPr lang="en-US" sz="32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1E3FEC-88A3-B363-5EA9-024114E83E9D}"/>
              </a:ext>
            </a:extLst>
          </p:cNvPr>
          <p:cNvSpPr txBox="1"/>
          <p:nvPr/>
        </p:nvSpPr>
        <p:spPr>
          <a:xfrm>
            <a:off x="9089862" y="1853838"/>
            <a:ext cx="16608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Highest: 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May 15</a:t>
            </a:r>
          </a:p>
          <a:p>
            <a:r>
              <a:rPr lang="en-US" sz="1600" b="1" kern="0" dirty="0">
                <a:solidFill>
                  <a:srgbClr val="0070C0"/>
                </a:solidFill>
              </a:rPr>
              <a:t>Lowest: </a:t>
            </a:r>
            <a:r>
              <a:rPr lang="en-US" sz="1600" kern="0" dirty="0">
                <a:solidFill>
                  <a:srgbClr val="0070C0"/>
                </a:solidFill>
              </a:rPr>
              <a:t>June 11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C02ACC-A8FE-3799-D774-E5C592928C12}"/>
              </a:ext>
            </a:extLst>
          </p:cNvPr>
          <p:cNvSpPr txBox="1"/>
          <p:nvPr/>
        </p:nvSpPr>
        <p:spPr>
          <a:xfrm>
            <a:off x="9089862" y="3650905"/>
            <a:ext cx="16608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Highest: 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May 15</a:t>
            </a:r>
          </a:p>
          <a:p>
            <a:r>
              <a:rPr lang="en-US" sz="1600" b="1" kern="0" dirty="0">
                <a:solidFill>
                  <a:srgbClr val="0070C0"/>
                </a:solidFill>
              </a:rPr>
              <a:t>Lowest: </a:t>
            </a:r>
            <a:r>
              <a:rPr lang="en-US" sz="1600" kern="0" dirty="0">
                <a:solidFill>
                  <a:srgbClr val="0070C0"/>
                </a:solidFill>
              </a:rPr>
              <a:t>June 11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0130B8-6695-0367-969D-04DA910CF3DB}"/>
              </a:ext>
            </a:extLst>
          </p:cNvPr>
          <p:cNvSpPr txBox="1"/>
          <p:nvPr/>
        </p:nvSpPr>
        <p:spPr>
          <a:xfrm>
            <a:off x="9089861" y="5397520"/>
            <a:ext cx="16608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Highest: 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May 24 </a:t>
            </a:r>
            <a:r>
              <a:rPr lang="en-US" sz="1600" b="1" kern="0" dirty="0">
                <a:solidFill>
                  <a:srgbClr val="0070C0"/>
                </a:solidFill>
              </a:rPr>
              <a:t>Lowest: </a:t>
            </a:r>
            <a:r>
              <a:rPr lang="en-US" sz="1600" kern="0" dirty="0">
                <a:solidFill>
                  <a:srgbClr val="0070C0"/>
                </a:solidFill>
              </a:rPr>
              <a:t>June 17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7343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336E-12C4-A025-24D4-A90C15F8A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6DB562-A3C0-931E-49D5-63E1474A0A34}"/>
              </a:ext>
            </a:extLst>
          </p:cNvPr>
          <p:cNvSpPr txBox="1"/>
          <p:nvPr/>
        </p:nvSpPr>
        <p:spPr>
          <a:xfrm>
            <a:off x="838200" y="6196582"/>
            <a:ext cx="10515600" cy="392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ea typeface="Times New Roman" panose="02020603050405020304" pitchFamily="18" charset="0"/>
              </a:rPr>
              <a:t>Figure 6.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Efficiency Trends over Time. </a:t>
            </a:r>
            <a:endParaRPr lang="en-US" sz="1800" dirty="0">
              <a:effectLst/>
              <a:ea typeface="Times New Roman" panose="02020603050405020304" pitchFamily="18" charset="0"/>
            </a:endParaRPr>
          </a:p>
        </p:txBody>
      </p:sp>
      <p:pic>
        <p:nvPicPr>
          <p:cNvPr id="11" name="Content Placeholder 10" descr="A graph showing the efficiency trends over time by inverter&#10;&#10;Description automatically generated">
            <a:extLst>
              <a:ext uri="{FF2B5EF4-FFF2-40B4-BE49-F238E27FC236}">
                <a16:creationId xmlns:a16="http://schemas.microsoft.com/office/drawing/2014/main" id="{6A70C6E8-BFA8-EF5A-107B-8F757CE9C5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3990" y="1690688"/>
            <a:ext cx="7664020" cy="4351338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AC33420-F959-702D-A245-69ED25900CF5}"/>
              </a:ext>
            </a:extLst>
          </p:cNvPr>
          <p:cNvSpPr txBox="1"/>
          <p:nvPr/>
        </p:nvSpPr>
        <p:spPr>
          <a:xfrm>
            <a:off x="7511381" y="4945783"/>
            <a:ext cx="24296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Average efficiency : 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97%</a:t>
            </a:r>
          </a:p>
        </p:txBody>
      </p:sp>
    </p:spTree>
    <p:extLst>
      <p:ext uri="{BB962C8B-B14F-4D97-AF65-F5344CB8AC3E}">
        <p14:creationId xmlns:p14="http://schemas.microsoft.com/office/powerpoint/2010/main" val="1486603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32E7D-7DA6-93DB-5FD4-5E09E4606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E586A-1FF2-622B-402C-E96C1953A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1" dirty="0"/>
              <a:t>Converted</a:t>
            </a:r>
            <a:r>
              <a:rPr lang="en-US" sz="2400" dirty="0"/>
              <a:t> 'DATE_TIME' to datetime and set as index. </a:t>
            </a:r>
          </a:p>
          <a:p>
            <a:pPr algn="just"/>
            <a:r>
              <a:rPr lang="en-US" sz="2400" dirty="0"/>
              <a:t>Applied sine and cosine </a:t>
            </a:r>
            <a:r>
              <a:rPr lang="en-US" sz="2400" b="1" dirty="0"/>
              <a:t>transformations</a:t>
            </a:r>
            <a:r>
              <a:rPr lang="en-US" sz="2400" dirty="0"/>
              <a:t> to 'HOURS' and 'MINUTES' .</a:t>
            </a:r>
          </a:p>
          <a:p>
            <a:pPr algn="just"/>
            <a:r>
              <a:rPr lang="en-US" sz="2400" b="1" dirty="0"/>
              <a:t>Dropped</a:t>
            </a:r>
            <a:r>
              <a:rPr lang="en-US" sz="2400" dirty="0"/>
              <a:t> redundant columns ('DATE', 'TIME', 'HOURS', 'MINUTES’).</a:t>
            </a:r>
          </a:p>
          <a:p>
            <a:pPr algn="just"/>
            <a:r>
              <a:rPr lang="en-US" sz="2400" b="1" dirty="0"/>
              <a:t>Aggregated</a:t>
            </a:r>
            <a:r>
              <a:rPr lang="en-US" sz="2400" dirty="0"/>
              <a:t> data by taking the mean of selected columns per timestamp. </a:t>
            </a:r>
          </a:p>
          <a:p>
            <a:pPr algn="just"/>
            <a:r>
              <a:rPr lang="en-US" sz="2400" b="1" dirty="0"/>
              <a:t>Resampled</a:t>
            </a:r>
            <a:r>
              <a:rPr lang="en-US" sz="2400" dirty="0"/>
              <a:t> data to 15-minute intervals</a:t>
            </a:r>
          </a:p>
          <a:p>
            <a:pPr algn="just"/>
            <a:r>
              <a:rPr lang="en-US" sz="2400" b="1" dirty="0"/>
              <a:t>Interpolated</a:t>
            </a:r>
            <a:r>
              <a:rPr lang="en-US" sz="2400" dirty="0"/>
              <a:t> missing values .</a:t>
            </a:r>
          </a:p>
        </p:txBody>
      </p:sp>
    </p:spTree>
    <p:extLst>
      <p:ext uri="{BB962C8B-B14F-4D97-AF65-F5344CB8AC3E}">
        <p14:creationId xmlns:p14="http://schemas.microsoft.com/office/powerpoint/2010/main" val="1604683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F32E7D-7DA6-93DB-5FD4-5E09E4606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Pre-Processing</a:t>
            </a:r>
          </a:p>
        </p:txBody>
      </p:sp>
      <p:pic>
        <p:nvPicPr>
          <p:cNvPr id="5" name="Content Placeholder 4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E8635DA5-1209-A0FD-D70B-3B7EBB554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29903"/>
            <a:ext cx="5857367" cy="4114800"/>
          </a:xfrm>
          <a:prstGeom prst="rect">
            <a:avLst/>
          </a:prstGeom>
        </p:spPr>
      </p:pic>
      <p:pic>
        <p:nvPicPr>
          <p:cNvPr id="7" name="Picture 6" descr="A graph of a graph of a curve&#10;&#10;Description automatically generated with medium confidence">
            <a:extLst>
              <a:ext uri="{FF2B5EF4-FFF2-40B4-BE49-F238E27FC236}">
                <a16:creationId xmlns:a16="http://schemas.microsoft.com/office/drawing/2014/main" id="{550204A3-FE5C-E5D9-9594-F9BB3DE5DD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214"/>
          <a:stretch/>
        </p:blipFill>
        <p:spPr>
          <a:xfrm>
            <a:off x="7220112" y="1864857"/>
            <a:ext cx="3609143" cy="2011680"/>
          </a:xfrm>
          <a:prstGeom prst="rect">
            <a:avLst/>
          </a:prstGeom>
        </p:spPr>
      </p:pic>
      <p:pic>
        <p:nvPicPr>
          <p:cNvPr id="8" name="Picture 7" descr="A graph of a graph of a curve&#10;&#10;Description automatically generated with medium confidence">
            <a:extLst>
              <a:ext uri="{FF2B5EF4-FFF2-40B4-BE49-F238E27FC236}">
                <a16:creationId xmlns:a16="http://schemas.microsoft.com/office/drawing/2014/main" id="{D9595409-8BC4-7C1D-0229-8E6DC19E9F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85"/>
          <a:stretch/>
        </p:blipFill>
        <p:spPr>
          <a:xfrm>
            <a:off x="7220112" y="3987303"/>
            <a:ext cx="3502495" cy="20116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DF4C4B-5BB3-F589-8E24-FB9B7D2E6374}"/>
              </a:ext>
            </a:extLst>
          </p:cNvPr>
          <p:cNvSpPr txBox="1"/>
          <p:nvPr/>
        </p:nvSpPr>
        <p:spPr>
          <a:xfrm>
            <a:off x="838200" y="6271115"/>
            <a:ext cx="58573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kern="0" dirty="0">
                <a:effectLst/>
                <a:ea typeface="Times New Roman" panose="02020603050405020304" pitchFamily="18" charset="0"/>
              </a:rPr>
              <a:t>Figure 7. </a:t>
            </a:r>
            <a:r>
              <a:rPr lang="en-US" sz="1800" kern="0" dirty="0">
                <a:effectLst/>
                <a:ea typeface="Times New Roman" panose="02020603050405020304" pitchFamily="18" charset="0"/>
              </a:rPr>
              <a:t>Decomposition of time series data. 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810EF6-E084-A954-AF90-6AD5DAEDB432}"/>
              </a:ext>
            </a:extLst>
          </p:cNvPr>
          <p:cNvSpPr txBox="1"/>
          <p:nvPr/>
        </p:nvSpPr>
        <p:spPr>
          <a:xfrm>
            <a:off x="7220112" y="6271115"/>
            <a:ext cx="36091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kern="0" dirty="0">
                <a:effectLst/>
                <a:ea typeface="Times New Roman" panose="02020603050405020304" pitchFamily="18" charset="0"/>
              </a:rPr>
              <a:t>Figure 8. </a:t>
            </a:r>
            <a:r>
              <a:rPr lang="en-US" sz="1800" kern="0" dirty="0">
                <a:effectLst/>
                <a:ea typeface="Times New Roman" panose="02020603050405020304" pitchFamily="18" charset="0"/>
              </a:rPr>
              <a:t>ACF and PACF plot.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338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31EA4-9D4D-EDA6-52A9-62D5F2C3E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D532F-735C-640B-9F85-6A2631E28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Models</a:t>
            </a:r>
            <a:r>
              <a:rPr lang="en-US" sz="2400" dirty="0"/>
              <a:t>: </a:t>
            </a:r>
            <a:r>
              <a:rPr lang="en-US" sz="1800" dirty="0"/>
              <a:t>SARIMA, Random Forest, XGBoost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Evaluation metrics</a:t>
            </a:r>
            <a:r>
              <a:rPr lang="en-US" sz="2400" dirty="0"/>
              <a:t>: </a:t>
            </a:r>
            <a:r>
              <a:rPr lang="en-US" sz="1800" dirty="0"/>
              <a:t>RMSE, MAPE.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Data splitting: </a:t>
            </a:r>
            <a:r>
              <a:rPr lang="en-US" sz="1800" dirty="0"/>
              <a:t>80-20 ratio 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Feature scaling</a:t>
            </a:r>
            <a:r>
              <a:rPr lang="en-US" sz="2400" dirty="0"/>
              <a:t>: </a:t>
            </a:r>
            <a:r>
              <a:rPr lang="en-US" sz="1800" dirty="0"/>
              <a:t>Log transformation and </a:t>
            </a:r>
            <a:r>
              <a:rPr lang="en-US" sz="1800" dirty="0" err="1"/>
              <a:t>StandardScaler</a:t>
            </a:r>
            <a:endParaRPr lang="en-US" sz="1800" dirty="0"/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Hyperparameter tuning</a:t>
            </a:r>
            <a:r>
              <a:rPr lang="en-US" sz="2400" dirty="0"/>
              <a:t>: </a:t>
            </a:r>
            <a:r>
              <a:rPr lang="en-US" sz="1800" dirty="0"/>
              <a:t>Grid </a:t>
            </a:r>
            <a:r>
              <a:rPr lang="en-US" sz="1800" dirty="0" err="1"/>
              <a:t>Searhing</a:t>
            </a:r>
            <a:endParaRPr lang="en-US" sz="1800" dirty="0"/>
          </a:p>
          <a:p>
            <a:pPr lvl="1" algn="just"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SARIMA: p, d, q ( range of 0 to 2)</a:t>
            </a:r>
          </a:p>
          <a:p>
            <a:pPr lvl="1" algn="just"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Random Forest: '</a:t>
            </a:r>
            <a:r>
              <a:rPr lang="en-US" sz="1800" dirty="0" err="1"/>
              <a:t>n_estimators</a:t>
            </a:r>
            <a:r>
              <a:rPr lang="en-US" sz="1800" dirty="0"/>
              <a:t>': [100, 200, 300], '</a:t>
            </a:r>
            <a:r>
              <a:rPr lang="en-US" sz="1800" dirty="0" err="1"/>
              <a:t>max_depth</a:t>
            </a:r>
            <a:r>
              <a:rPr lang="en-US" sz="1800" dirty="0"/>
              <a:t>': [None, 10, 20], '</a:t>
            </a:r>
            <a:r>
              <a:rPr lang="en-US" sz="1800" dirty="0" err="1"/>
              <a:t>min_samples_split</a:t>
            </a:r>
            <a:r>
              <a:rPr lang="en-US" sz="1800" dirty="0"/>
              <a:t>': [2, 5, 10], '</a:t>
            </a:r>
            <a:r>
              <a:rPr lang="en-US" sz="1800" dirty="0" err="1"/>
              <a:t>min_samples_leaf</a:t>
            </a:r>
            <a:r>
              <a:rPr lang="en-US" sz="1800" dirty="0"/>
              <a:t>': [1, 2, 4], '</a:t>
            </a:r>
            <a:r>
              <a:rPr lang="en-US" sz="1800" dirty="0" err="1"/>
              <a:t>max_features</a:t>
            </a:r>
            <a:r>
              <a:rPr lang="en-US" sz="1800" dirty="0"/>
              <a:t>': ['sqrt', 'log2']</a:t>
            </a:r>
          </a:p>
          <a:p>
            <a:pPr lvl="1" algn="just">
              <a:lnSpc>
                <a:spcPct val="100000"/>
              </a:lnSpc>
              <a:spcBef>
                <a:spcPts val="1200"/>
              </a:spcBef>
            </a:pPr>
            <a:r>
              <a:rPr lang="en-US" sz="1800" dirty="0"/>
              <a:t>XGBoost: '</a:t>
            </a:r>
            <a:r>
              <a:rPr lang="en-US" sz="1800" dirty="0" err="1"/>
              <a:t>n_estimators</a:t>
            </a:r>
            <a:r>
              <a:rPr lang="en-US" sz="1800" dirty="0"/>
              <a:t>': [100, 200, 300], '</a:t>
            </a:r>
            <a:r>
              <a:rPr lang="en-US" sz="1800" dirty="0" err="1"/>
              <a:t>max_depth</a:t>
            </a:r>
            <a:r>
              <a:rPr lang="en-US" sz="1800" dirty="0"/>
              <a:t>': [3, 5, 7], '</a:t>
            </a:r>
            <a:r>
              <a:rPr lang="en-US" sz="1800" dirty="0" err="1"/>
              <a:t>learning_rate</a:t>
            </a:r>
            <a:r>
              <a:rPr lang="en-US" sz="1800" dirty="0"/>
              <a:t>': [0.01, 0.05, 0.1]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Cross-validation</a:t>
            </a:r>
            <a:r>
              <a:rPr lang="en-US" sz="2000" dirty="0"/>
              <a:t>: </a:t>
            </a:r>
            <a:r>
              <a:rPr lang="en-US" sz="1800" dirty="0"/>
              <a:t>3-fold, 5-fold, 7-fold, 10-fold.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endParaRPr lang="en-US" sz="2000" dirty="0"/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endParaRPr lang="en-US" sz="2000" dirty="0"/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5489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ollage of graphs&#10;&#10;Description automatically generated">
            <a:extLst>
              <a:ext uri="{FF2B5EF4-FFF2-40B4-BE49-F238E27FC236}">
                <a16:creationId xmlns:a16="http://schemas.microsoft.com/office/drawing/2014/main" id="{7D54B1B0-232D-4AD4-EDB8-0CC39D972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427208"/>
            <a:ext cx="5034917" cy="301752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DA869F-C4E1-60A7-DFB0-A3681997C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SARIMA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4B8BC4-E8D2-E41B-BBD0-192F44523E08}"/>
              </a:ext>
            </a:extLst>
          </p:cNvPr>
          <p:cNvSpPr txBox="1"/>
          <p:nvPr/>
        </p:nvSpPr>
        <p:spPr>
          <a:xfrm>
            <a:off x="925577" y="5620047"/>
            <a:ext cx="10340846" cy="42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2000" b="1" dirty="0">
                <a:effectLst/>
                <a:ea typeface="Times New Roman" panose="02020603050405020304" pitchFamily="18" charset="0"/>
              </a:rPr>
              <a:t>Figure 9.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 The diagnostic plots of the a) initial  and b) tuned SARIMA model.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D47473-55F5-3C71-982D-61F0E7AEED1E}"/>
              </a:ext>
            </a:extLst>
          </p:cNvPr>
          <p:cNvSpPr txBox="1"/>
          <p:nvPr/>
        </p:nvSpPr>
        <p:spPr>
          <a:xfrm>
            <a:off x="925577" y="1610440"/>
            <a:ext cx="53730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Initial Sarima</a:t>
            </a:r>
          </a:p>
          <a:p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order=(1, 0, 0) </a:t>
            </a:r>
            <a:r>
              <a:rPr lang="en-US" sz="1600" kern="0" dirty="0" err="1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seasonal_order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=(1, 1, 0, 96)</a:t>
            </a:r>
            <a:r>
              <a:rPr lang="en-US" sz="1600" dirty="0">
                <a:solidFill>
                  <a:srgbClr val="0070C0"/>
                </a:solidFill>
                <a:effectLst/>
              </a:rPr>
              <a:t> 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5" name="Picture 4" descr="A collage of graphs&#10;&#10;Description automatically generated">
            <a:extLst>
              <a:ext uri="{FF2B5EF4-FFF2-40B4-BE49-F238E27FC236}">
                <a16:creationId xmlns:a16="http://schemas.microsoft.com/office/drawing/2014/main" id="{983CDD54-97CD-A500-1BA2-5C7CE2C74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90180"/>
            <a:ext cx="5083048" cy="30175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FD0C84-4907-E933-B1E7-AB28351F4DE0}"/>
              </a:ext>
            </a:extLst>
          </p:cNvPr>
          <p:cNvSpPr txBox="1"/>
          <p:nvPr/>
        </p:nvSpPr>
        <p:spPr>
          <a:xfrm>
            <a:off x="6298607" y="1610440"/>
            <a:ext cx="53730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Tuned Sarima</a:t>
            </a:r>
          </a:p>
          <a:p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order=(1, 1, </a:t>
            </a:r>
            <a:r>
              <a:rPr lang="en-US" sz="1600" kern="0" dirty="0">
                <a:solidFill>
                  <a:srgbClr val="0070C0"/>
                </a:solidFill>
                <a:ea typeface="Times New Roman" panose="02020603050405020304" pitchFamily="18" charset="0"/>
              </a:rPr>
              <a:t>1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) </a:t>
            </a:r>
            <a:r>
              <a:rPr lang="en-US" sz="1600" kern="0" dirty="0" err="1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seasonal_order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=(1, 1, 0, 96)</a:t>
            </a:r>
            <a:r>
              <a:rPr lang="en-US" sz="1600" dirty="0">
                <a:solidFill>
                  <a:srgbClr val="0070C0"/>
                </a:solidFill>
                <a:effectLst/>
              </a:rPr>
              <a:t> </a:t>
            </a:r>
            <a:endParaRPr lang="en-US" sz="1600" dirty="0">
              <a:solidFill>
                <a:srgbClr val="0070C0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210C723-C888-C042-EAC2-69F00DBDD430}"/>
              </a:ext>
            </a:extLst>
          </p:cNvPr>
          <p:cNvGrpSpPr/>
          <p:nvPr/>
        </p:nvGrpSpPr>
        <p:grpSpPr>
          <a:xfrm>
            <a:off x="1119537" y="2476036"/>
            <a:ext cx="5723223" cy="392460"/>
            <a:chOff x="1119537" y="2476036"/>
            <a:chExt cx="5723223" cy="3924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47960D7-797E-09AC-8265-89E9EAA2124E}"/>
                </a:ext>
              </a:extLst>
            </p:cNvPr>
            <p:cNvSpPr txBox="1"/>
            <p:nvPr/>
          </p:nvSpPr>
          <p:spPr>
            <a:xfrm>
              <a:off x="1119537" y="2499164"/>
              <a:ext cx="450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kern="0" dirty="0">
                  <a:effectLst/>
                  <a:ea typeface="Times New Roman" panose="02020603050405020304" pitchFamily="18" charset="0"/>
                  <a:cs typeface="Calibri" panose="020F0502020204030204" pitchFamily="34" charset="0"/>
                </a:rPr>
                <a:t>a</a:t>
              </a:r>
              <a:endParaRPr lang="en-US" kern="0" dirty="0">
                <a:effectLst/>
                <a:ea typeface="Times New Roman" panose="020206030504050203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800EB8-9C7A-574E-DBE7-E16AAECE8F09}"/>
                </a:ext>
              </a:extLst>
            </p:cNvPr>
            <p:cNvSpPr txBox="1"/>
            <p:nvPr/>
          </p:nvSpPr>
          <p:spPr>
            <a:xfrm>
              <a:off x="6392577" y="2476036"/>
              <a:ext cx="450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kern="0" dirty="0">
                  <a:ea typeface="Times New Roman" panose="02020603050405020304" pitchFamily="18" charset="0"/>
                  <a:cs typeface="Calibri" panose="020F0502020204030204" pitchFamily="34" charset="0"/>
                </a:rPr>
                <a:t>b</a:t>
              </a:r>
              <a:endParaRPr lang="en-US" kern="0" dirty="0">
                <a:effectLst/>
                <a:ea typeface="Times New Roman" panose="02020603050405020304" pitchFamily="18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86109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A869F-C4E1-60A7-DFB0-A3681997C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SARIMA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4B8BC4-E8D2-E41B-BBD0-192F44523E08}"/>
              </a:ext>
            </a:extLst>
          </p:cNvPr>
          <p:cNvSpPr txBox="1"/>
          <p:nvPr/>
        </p:nvSpPr>
        <p:spPr>
          <a:xfrm>
            <a:off x="838200" y="5980354"/>
            <a:ext cx="10515600" cy="42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2000" b="1" dirty="0">
                <a:effectLst/>
                <a:ea typeface="Times New Roman" panose="02020603050405020304" pitchFamily="18" charset="0"/>
              </a:rPr>
              <a:t>Figure 10.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 Actual vs. predicted values for the a) initial and b) tuned SARIMA model.</a:t>
            </a:r>
          </a:p>
        </p:txBody>
      </p:sp>
      <p:pic>
        <p:nvPicPr>
          <p:cNvPr id="6" name="Content Placeholder 5" descr="A graph showing a graph of data&#10;&#10;Description automatically generated with medium confidence">
            <a:extLst>
              <a:ext uri="{FF2B5EF4-FFF2-40B4-BE49-F238E27FC236}">
                <a16:creationId xmlns:a16="http://schemas.microsoft.com/office/drawing/2014/main" id="{2A5D6C70-B70F-3ECC-4E86-13B36C71F1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9989" y="2205370"/>
            <a:ext cx="5018410" cy="347472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99C797-29C9-1A44-4BBA-BA0F93809BB4}"/>
              </a:ext>
            </a:extLst>
          </p:cNvPr>
          <p:cNvSpPr txBox="1"/>
          <p:nvPr/>
        </p:nvSpPr>
        <p:spPr>
          <a:xfrm>
            <a:off x="4343400" y="5012888"/>
            <a:ext cx="1504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RMSE</a:t>
            </a:r>
            <a:r>
              <a:rPr lang="en-US" sz="1400" dirty="0">
                <a:solidFill>
                  <a:schemeClr val="accent2"/>
                </a:solidFill>
                <a:effectLst/>
                <a:cs typeface="Calibri" panose="020F0502020204030204" pitchFamily="34" charset="0"/>
              </a:rPr>
              <a:t> </a:t>
            </a:r>
            <a:r>
              <a:rPr lang="en-US" sz="1400" kern="0" dirty="0">
                <a:solidFill>
                  <a:schemeClr val="accent2"/>
                </a:solidFill>
                <a:cs typeface="Calibri" panose="020F0502020204030204" pitchFamily="34" charset="0"/>
              </a:rPr>
              <a:t> = 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0.700</a:t>
            </a:r>
            <a:endParaRPr lang="en-US" sz="1400" kern="0" dirty="0">
              <a:solidFill>
                <a:schemeClr val="accent2"/>
              </a:solidFill>
              <a:cs typeface="Calibri" panose="020F0502020204030204" pitchFamily="34" charset="0"/>
            </a:endParaRPr>
          </a:p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MAPE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= 23.382%</a:t>
            </a:r>
            <a:endParaRPr lang="en-US" sz="1400" dirty="0">
              <a:solidFill>
                <a:schemeClr val="accent2"/>
              </a:solidFill>
              <a:cs typeface="Calibri" panose="020F0502020204030204" pitchFamily="34" charset="0"/>
            </a:endParaRPr>
          </a:p>
        </p:txBody>
      </p:sp>
      <p:pic>
        <p:nvPicPr>
          <p:cNvPr id="9" name="Picture 8" descr="A graph showing a graph showing a graph showing a graph showing a graph showing a graph showing a graph showing a graph showing a graph showing a graph showing a graph showing a graph showing a graph showing&#10;&#10;Description automatically generated">
            <a:extLst>
              <a:ext uri="{FF2B5EF4-FFF2-40B4-BE49-F238E27FC236}">
                <a16:creationId xmlns:a16="http://schemas.microsoft.com/office/drawing/2014/main" id="{E25846B7-3A8A-F24D-C560-29A6D214F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602" y="2205370"/>
            <a:ext cx="5010198" cy="34747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2CEA011-5CE7-685D-0E80-F51B8B60DBC5}"/>
              </a:ext>
            </a:extLst>
          </p:cNvPr>
          <p:cNvSpPr txBox="1"/>
          <p:nvPr/>
        </p:nvSpPr>
        <p:spPr>
          <a:xfrm>
            <a:off x="925577" y="1473959"/>
            <a:ext cx="53730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Initial Sarima</a:t>
            </a:r>
          </a:p>
          <a:p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order=(1, 0, 0) </a:t>
            </a:r>
            <a:r>
              <a:rPr lang="en-US" sz="1600" kern="0" dirty="0" err="1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seasonal_order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=(1, 1, 0, 96)</a:t>
            </a:r>
            <a:r>
              <a:rPr lang="en-US" sz="1600" dirty="0">
                <a:solidFill>
                  <a:srgbClr val="0070C0"/>
                </a:solidFill>
                <a:effectLst/>
              </a:rPr>
              <a:t> 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B095BD-60E3-BC1B-D9F9-6DA51FDD4420}"/>
              </a:ext>
            </a:extLst>
          </p:cNvPr>
          <p:cNvSpPr txBox="1"/>
          <p:nvPr/>
        </p:nvSpPr>
        <p:spPr>
          <a:xfrm>
            <a:off x="6385984" y="1473959"/>
            <a:ext cx="53730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Tuned Sarima</a:t>
            </a:r>
          </a:p>
          <a:p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order=(1, 1, </a:t>
            </a:r>
            <a:r>
              <a:rPr lang="en-US" sz="1600" kern="0" dirty="0">
                <a:solidFill>
                  <a:srgbClr val="0070C0"/>
                </a:solidFill>
                <a:ea typeface="Times New Roman" panose="02020603050405020304" pitchFamily="18" charset="0"/>
              </a:rPr>
              <a:t>1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) </a:t>
            </a:r>
            <a:r>
              <a:rPr lang="en-US" sz="1600" kern="0" dirty="0" err="1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seasonal_order</a:t>
            </a:r>
            <a:r>
              <a:rPr lang="en-US" sz="1600" kern="0" dirty="0">
                <a:solidFill>
                  <a:srgbClr val="0070C0"/>
                </a:solidFill>
                <a:effectLst/>
                <a:ea typeface="Times New Roman" panose="02020603050405020304" pitchFamily="18" charset="0"/>
              </a:rPr>
              <a:t>=(1, 1, 0, 96)</a:t>
            </a:r>
            <a:r>
              <a:rPr lang="en-US" sz="1600" dirty="0">
                <a:solidFill>
                  <a:srgbClr val="0070C0"/>
                </a:solidFill>
                <a:effectLst/>
              </a:rPr>
              <a:t> 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24BFA7-C733-C87D-0F7C-C34B4401A3D5}"/>
              </a:ext>
            </a:extLst>
          </p:cNvPr>
          <p:cNvSpPr txBox="1"/>
          <p:nvPr/>
        </p:nvSpPr>
        <p:spPr>
          <a:xfrm>
            <a:off x="9860280" y="5012888"/>
            <a:ext cx="15022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RMSE</a:t>
            </a:r>
            <a:r>
              <a:rPr lang="en-US" sz="1400" dirty="0">
                <a:solidFill>
                  <a:schemeClr val="accent2"/>
                </a:solidFill>
                <a:effectLst/>
                <a:cs typeface="Calibri" panose="020F0502020204030204" pitchFamily="34" charset="0"/>
              </a:rPr>
              <a:t> </a:t>
            </a:r>
            <a:r>
              <a:rPr lang="en-US" sz="1400" kern="0" dirty="0">
                <a:solidFill>
                  <a:schemeClr val="accent2"/>
                </a:solidFill>
                <a:cs typeface="Calibri" panose="020F0502020204030204" pitchFamily="34" charset="0"/>
              </a:rPr>
              <a:t> = 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0.608</a:t>
            </a:r>
            <a:endParaRPr lang="en-US" sz="1400" kern="0" dirty="0">
              <a:solidFill>
                <a:schemeClr val="accent2"/>
              </a:solidFill>
              <a:cs typeface="Calibri" panose="020F0502020204030204" pitchFamily="34" charset="0"/>
            </a:endParaRPr>
          </a:p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MAPE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= 20.570%</a:t>
            </a:r>
            <a:endParaRPr lang="en-US" sz="1400" dirty="0">
              <a:solidFill>
                <a:schemeClr val="accent2"/>
              </a:solidFill>
              <a:cs typeface="Calibri" panose="020F050202020403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FE30AD3-5061-2DF8-0564-D3DAA13E9800}"/>
              </a:ext>
            </a:extLst>
          </p:cNvPr>
          <p:cNvGrpSpPr/>
          <p:nvPr/>
        </p:nvGrpSpPr>
        <p:grpSpPr>
          <a:xfrm>
            <a:off x="1028097" y="2279365"/>
            <a:ext cx="5982303" cy="392460"/>
            <a:chOff x="1119537" y="2476036"/>
            <a:chExt cx="5723223" cy="39246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C2D126A-6912-FBDA-8EA1-BF4C2E481561}"/>
                </a:ext>
              </a:extLst>
            </p:cNvPr>
            <p:cNvSpPr txBox="1"/>
            <p:nvPr/>
          </p:nvSpPr>
          <p:spPr>
            <a:xfrm>
              <a:off x="1119537" y="2499164"/>
              <a:ext cx="450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kern="0" dirty="0">
                  <a:effectLst/>
                  <a:ea typeface="Times New Roman" panose="02020603050405020304" pitchFamily="18" charset="0"/>
                  <a:cs typeface="Calibri" panose="020F0502020204030204" pitchFamily="34" charset="0"/>
                </a:rPr>
                <a:t>a</a:t>
              </a:r>
              <a:endParaRPr lang="en-US" kern="0" dirty="0">
                <a:effectLst/>
                <a:ea typeface="Times New Roman" panose="020206030504050203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E29C0F0-60DF-43D6-4352-29BAE66817C3}"/>
                </a:ext>
              </a:extLst>
            </p:cNvPr>
            <p:cNvSpPr txBox="1"/>
            <p:nvPr/>
          </p:nvSpPr>
          <p:spPr>
            <a:xfrm>
              <a:off x="6392577" y="2476036"/>
              <a:ext cx="450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kern="0" dirty="0">
                  <a:ea typeface="Times New Roman" panose="02020603050405020304" pitchFamily="18" charset="0"/>
                  <a:cs typeface="Calibri" panose="020F0502020204030204" pitchFamily="34" charset="0"/>
                </a:rPr>
                <a:t>b</a:t>
              </a:r>
              <a:endParaRPr lang="en-US" kern="0" dirty="0">
                <a:effectLst/>
                <a:ea typeface="Times New Roman" panose="02020603050405020304" pitchFamily="18" charset="0"/>
                <a:cs typeface="Calibri" panose="020F0502020204030204" pitchFamily="34" charset="0"/>
              </a:endParaRPr>
            </a:p>
          </p:txBody>
        </p:sp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A33AC1CC-1CB1-8807-AE30-5C6025F8E780}"/>
              </a:ext>
            </a:extLst>
          </p:cNvPr>
          <p:cNvSpPr/>
          <p:nvPr/>
        </p:nvSpPr>
        <p:spPr>
          <a:xfrm>
            <a:off x="6687164" y="2447564"/>
            <a:ext cx="470562" cy="757456"/>
          </a:xfrm>
          <a:prstGeom prst="ellipse">
            <a:avLst/>
          </a:prstGeom>
          <a:noFill/>
          <a:ln w="127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797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graph showing different values&#10;&#10;Description automatically generated">
            <a:extLst>
              <a:ext uri="{FF2B5EF4-FFF2-40B4-BE49-F238E27FC236}">
                <a16:creationId xmlns:a16="http://schemas.microsoft.com/office/drawing/2014/main" id="{57A6FB95-6DC5-6B55-B83E-FD563B520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5" y="1690688"/>
            <a:ext cx="5352745" cy="36576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09C6B6-EC29-37BE-CB09-DDE24F4BB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Random Forest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0EAA94-9DD0-FBEC-04D6-1E3421060451}"/>
              </a:ext>
            </a:extLst>
          </p:cNvPr>
          <p:cNvSpPr txBox="1"/>
          <p:nvPr/>
        </p:nvSpPr>
        <p:spPr>
          <a:xfrm>
            <a:off x="838195" y="5690794"/>
            <a:ext cx="10732289" cy="42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2000" b="1" dirty="0">
                <a:effectLst/>
                <a:ea typeface="Times New Roman" panose="02020603050405020304" pitchFamily="18" charset="0"/>
              </a:rPr>
              <a:t>Figure 11.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 Actual vs. predicted values for the a) initial and b) tuned Random Forest model.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08C58D-5B1C-E62F-2AA6-C01C8F70B0A3}"/>
              </a:ext>
            </a:extLst>
          </p:cNvPr>
          <p:cNvSpPr txBox="1"/>
          <p:nvPr/>
        </p:nvSpPr>
        <p:spPr>
          <a:xfrm>
            <a:off x="4693920" y="4689812"/>
            <a:ext cx="154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RMSE</a:t>
            </a:r>
            <a:r>
              <a:rPr lang="en-US" sz="1400" dirty="0">
                <a:solidFill>
                  <a:schemeClr val="accent2"/>
                </a:solidFill>
                <a:effectLst/>
                <a:cs typeface="Calibri" panose="020F0502020204030204" pitchFamily="34" charset="0"/>
              </a:rPr>
              <a:t> </a:t>
            </a:r>
            <a:r>
              <a:rPr lang="en-US" sz="1400" kern="0" dirty="0">
                <a:solidFill>
                  <a:schemeClr val="accent2"/>
                </a:solidFill>
                <a:cs typeface="Calibri" panose="020F0502020204030204" pitchFamily="34" charset="0"/>
              </a:rPr>
              <a:t> = 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0.143</a:t>
            </a:r>
            <a:endParaRPr lang="en-US" sz="1400" kern="0" dirty="0">
              <a:solidFill>
                <a:schemeClr val="accent2"/>
              </a:solidFill>
              <a:cs typeface="Calibri" panose="020F0502020204030204" pitchFamily="34" charset="0"/>
            </a:endParaRPr>
          </a:p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MAPE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= 4.387%</a:t>
            </a:r>
            <a:endParaRPr lang="en-US" sz="1400" dirty="0">
              <a:solidFill>
                <a:schemeClr val="accent2"/>
              </a:solidFill>
              <a:cs typeface="Calibri" panose="020F0502020204030204" pitchFamily="34" charset="0"/>
            </a:endParaRPr>
          </a:p>
        </p:txBody>
      </p:sp>
      <p:pic>
        <p:nvPicPr>
          <p:cNvPr id="13" name="Picture 12" descr="A graph showing different values&#10;&#10;Description automatically generated">
            <a:extLst>
              <a:ext uri="{FF2B5EF4-FFF2-40B4-BE49-F238E27FC236}">
                <a16:creationId xmlns:a16="http://schemas.microsoft.com/office/drawing/2014/main" id="{4704E489-63E0-7EC1-0F20-788B6EAA39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940" y="1690688"/>
            <a:ext cx="5379544" cy="36576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1A4FB69-FFB3-777E-E0CD-1229BFB68124}"/>
              </a:ext>
            </a:extLst>
          </p:cNvPr>
          <p:cNvGrpSpPr/>
          <p:nvPr/>
        </p:nvGrpSpPr>
        <p:grpSpPr>
          <a:xfrm>
            <a:off x="1073817" y="1795251"/>
            <a:ext cx="5784183" cy="377220"/>
            <a:chOff x="1119537" y="2491276"/>
            <a:chExt cx="5533683" cy="37722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AE53CB-0317-1488-29A9-FC9D3D2B140F}"/>
                </a:ext>
              </a:extLst>
            </p:cNvPr>
            <p:cNvSpPr txBox="1"/>
            <p:nvPr/>
          </p:nvSpPr>
          <p:spPr>
            <a:xfrm>
              <a:off x="1119537" y="2499164"/>
              <a:ext cx="450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kern="0" dirty="0">
                  <a:effectLst/>
                  <a:ea typeface="Times New Roman" panose="02020603050405020304" pitchFamily="18" charset="0"/>
                  <a:cs typeface="Calibri" panose="020F0502020204030204" pitchFamily="34" charset="0"/>
                </a:rPr>
                <a:t>a</a:t>
              </a:r>
              <a:endParaRPr lang="en-US" kern="0" dirty="0">
                <a:effectLst/>
                <a:ea typeface="Times New Roman" panose="020206030504050203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452529E-16A6-2E42-85BB-F7E23AA610DE}"/>
                </a:ext>
              </a:extLst>
            </p:cNvPr>
            <p:cNvSpPr txBox="1"/>
            <p:nvPr/>
          </p:nvSpPr>
          <p:spPr>
            <a:xfrm>
              <a:off x="6203037" y="2491276"/>
              <a:ext cx="450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kern="0" dirty="0">
                  <a:ea typeface="Times New Roman" panose="02020603050405020304" pitchFamily="18" charset="0"/>
                  <a:cs typeface="Calibri" panose="020F0502020204030204" pitchFamily="34" charset="0"/>
                </a:rPr>
                <a:t>b</a:t>
              </a:r>
              <a:endParaRPr lang="en-US" kern="0" dirty="0">
                <a:effectLst/>
                <a:ea typeface="Times New Roman" panose="02020603050405020304" pitchFamily="18" charset="0"/>
                <a:cs typeface="Calibri" panose="020F050202020403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B45E239-808C-815D-8DB0-0FBC45DCED32}"/>
              </a:ext>
            </a:extLst>
          </p:cNvPr>
          <p:cNvSpPr txBox="1"/>
          <p:nvPr/>
        </p:nvSpPr>
        <p:spPr>
          <a:xfrm>
            <a:off x="10088881" y="4705052"/>
            <a:ext cx="1542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RMSE</a:t>
            </a:r>
            <a:r>
              <a:rPr lang="en-US" sz="1400" dirty="0">
                <a:solidFill>
                  <a:schemeClr val="accent2"/>
                </a:solidFill>
                <a:effectLst/>
                <a:cs typeface="Calibri" panose="020F0502020204030204" pitchFamily="34" charset="0"/>
              </a:rPr>
              <a:t> </a:t>
            </a:r>
            <a:r>
              <a:rPr lang="en-US" sz="1400" kern="0" dirty="0">
                <a:solidFill>
                  <a:schemeClr val="accent2"/>
                </a:solidFill>
                <a:cs typeface="Calibri" panose="020F0502020204030204" pitchFamily="34" charset="0"/>
              </a:rPr>
              <a:t> = 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0.165</a:t>
            </a:r>
            <a:endParaRPr lang="en-US" sz="1400" kern="0" dirty="0">
              <a:solidFill>
                <a:schemeClr val="accent2"/>
              </a:solidFill>
              <a:cs typeface="Calibri" panose="020F0502020204030204" pitchFamily="34" charset="0"/>
            </a:endParaRPr>
          </a:p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MAPE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= 4.653%</a:t>
            </a:r>
            <a:endParaRPr lang="en-US" sz="1400" dirty="0">
              <a:solidFill>
                <a:schemeClr val="accent2"/>
              </a:solidFill>
              <a:cs typeface="Calibri" panose="020F0502020204030204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7EB54A4-3786-4348-4593-B376CA146389}"/>
              </a:ext>
            </a:extLst>
          </p:cNvPr>
          <p:cNvSpPr/>
          <p:nvPr/>
        </p:nvSpPr>
        <p:spPr>
          <a:xfrm rot="18665230">
            <a:off x="9085511" y="3571712"/>
            <a:ext cx="470562" cy="757456"/>
          </a:xfrm>
          <a:prstGeom prst="ellipse">
            <a:avLst/>
          </a:prstGeom>
          <a:noFill/>
          <a:ln w="127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83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graph&#10;&#10;Description automatically generated">
            <a:extLst>
              <a:ext uri="{FF2B5EF4-FFF2-40B4-BE49-F238E27FC236}">
                <a16:creationId xmlns:a16="http://schemas.microsoft.com/office/drawing/2014/main" id="{8C4DF3AE-F114-EB37-81C8-F93EF728A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5073"/>
          <a:stretch/>
        </p:blipFill>
        <p:spPr>
          <a:xfrm>
            <a:off x="944880" y="2432468"/>
            <a:ext cx="9982200" cy="165910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497F5A-A2E3-E6C2-D39D-4E9D040F8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Random Forest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8857F6-DB45-9A00-3CD1-9B988FCAF7D4}"/>
              </a:ext>
            </a:extLst>
          </p:cNvPr>
          <p:cNvSpPr txBox="1"/>
          <p:nvPr/>
        </p:nvSpPr>
        <p:spPr>
          <a:xfrm>
            <a:off x="838200" y="1869948"/>
            <a:ext cx="9055100" cy="39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1800" b="1" dirty="0">
                <a:effectLst/>
                <a:ea typeface="Times New Roman" panose="02020603050405020304" pitchFamily="18" charset="0"/>
              </a:rPr>
              <a:t>Table 1.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Random Forest Model Cross-Validation Results.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1033A02-CA3C-1D32-8FEA-325F4A7DB6AA}"/>
              </a:ext>
            </a:extLst>
          </p:cNvPr>
          <p:cNvGrpSpPr/>
          <p:nvPr/>
        </p:nvGrpSpPr>
        <p:grpSpPr>
          <a:xfrm>
            <a:off x="944880" y="2892160"/>
            <a:ext cx="9982199" cy="1168929"/>
            <a:chOff x="838200" y="2876920"/>
            <a:chExt cx="9982199" cy="116892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8EBF9C6-1261-F545-905C-9CDBF1201D04}"/>
                </a:ext>
              </a:extLst>
            </p:cNvPr>
            <p:cNvGrpSpPr/>
            <p:nvPr/>
          </p:nvGrpSpPr>
          <p:grpSpPr>
            <a:xfrm>
              <a:off x="838200" y="3730603"/>
              <a:ext cx="9982199" cy="315246"/>
              <a:chOff x="838198" y="3238636"/>
              <a:chExt cx="9982199" cy="315246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8A976D8-A651-6351-33D4-BDC8A8F48035}"/>
                  </a:ext>
                </a:extLst>
              </p:cNvPr>
              <p:cNvSpPr/>
              <p:nvPr/>
            </p:nvSpPr>
            <p:spPr>
              <a:xfrm>
                <a:off x="838198" y="3238636"/>
                <a:ext cx="9982199" cy="315246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C9B3D003-6D50-7A18-9C78-ED84A6FBE0D6}"/>
                  </a:ext>
                </a:extLst>
              </p:cNvPr>
              <p:cNvSpPr/>
              <p:nvPr/>
            </p:nvSpPr>
            <p:spPr>
              <a:xfrm>
                <a:off x="4964906" y="3238636"/>
                <a:ext cx="585787" cy="315246"/>
              </a:xfrm>
              <a:prstGeom prst="rect">
                <a:avLst/>
              </a:prstGeom>
              <a:solidFill>
                <a:srgbClr val="FFFF00">
                  <a:alpha val="3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EC4E140-FF56-7CE1-29A2-DA5321533072}"/>
                </a:ext>
              </a:extLst>
            </p:cNvPr>
            <p:cNvSpPr/>
            <p:nvPr/>
          </p:nvSpPr>
          <p:spPr>
            <a:xfrm>
              <a:off x="10234612" y="3730603"/>
              <a:ext cx="585787" cy="315246"/>
            </a:xfrm>
            <a:prstGeom prst="rect">
              <a:avLst/>
            </a:prstGeom>
            <a:solidFill>
              <a:srgbClr val="FFFF00">
                <a:alpha val="3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510DC92-ABA3-EFC1-4DAE-FCE19910162B}"/>
                </a:ext>
              </a:extLst>
            </p:cNvPr>
            <p:cNvSpPr/>
            <p:nvPr/>
          </p:nvSpPr>
          <p:spPr>
            <a:xfrm>
              <a:off x="10234612" y="2876920"/>
              <a:ext cx="585787" cy="315246"/>
            </a:xfrm>
            <a:prstGeom prst="rect">
              <a:avLst/>
            </a:prstGeom>
            <a:solidFill>
              <a:srgbClr val="FFFF00">
                <a:alpha val="3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064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BB6E9-9A23-10DE-C620-C8BFE56DB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B5479-877E-358E-83E0-B9B8F1516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Challenge: </a:t>
            </a:r>
            <a:r>
              <a:rPr lang="en-US" sz="2400" dirty="0"/>
              <a:t>Variability in environmental factors such as solar irradiance, temperature, and weather conditions makes accurate solar energy prediction difficult.</a:t>
            </a:r>
            <a:endParaRPr lang="en-US" sz="2400" b="1" dirty="0"/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Importance:</a:t>
            </a:r>
          </a:p>
          <a:p>
            <a:pPr lvl="1" algn="just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Efficient grid operation.</a:t>
            </a:r>
          </a:p>
          <a:p>
            <a:pPr lvl="1" algn="just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Economic benefits (1.56% reduction in general costs - $ 46.5 million).</a:t>
            </a:r>
          </a:p>
          <a:p>
            <a:pPr lvl="1" algn="just">
              <a:lnSpc>
                <a:spcPct val="100000"/>
              </a:lnSpc>
              <a:spcBef>
                <a:spcPts val="1200"/>
              </a:spcBef>
            </a:pPr>
            <a:r>
              <a:rPr lang="en-US" sz="2000" dirty="0"/>
              <a:t>Environmental impacts (32% reduction in CO</a:t>
            </a:r>
            <a:r>
              <a:rPr lang="en-US" sz="2000" baseline="-25000" dirty="0"/>
              <a:t>2</a:t>
            </a:r>
            <a:r>
              <a:rPr lang="en-US" sz="2000" dirty="0"/>
              <a:t> emissions).</a:t>
            </a:r>
          </a:p>
          <a:p>
            <a:pPr marL="0" indent="0" algn="ctr">
              <a:lnSpc>
                <a:spcPct val="100000"/>
              </a:lnSpc>
              <a:spcBef>
                <a:spcPts val="1200"/>
              </a:spcBef>
              <a:buNone/>
            </a:pPr>
            <a:endParaRPr lang="en-US" sz="2400" b="1" dirty="0">
              <a:solidFill>
                <a:schemeClr val="accent2"/>
              </a:solidFill>
            </a:endParaRPr>
          </a:p>
          <a:p>
            <a:pPr marL="0" indent="0" algn="ctr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2400" b="1" dirty="0">
                <a:solidFill>
                  <a:schemeClr val="accent2"/>
                </a:solidFill>
              </a:rPr>
              <a:t>Develop and evaluate advanced time series and machine learning models to improve the accuracy of solar energy generation prediction.</a:t>
            </a:r>
          </a:p>
        </p:txBody>
      </p:sp>
    </p:spTree>
    <p:extLst>
      <p:ext uri="{BB962C8B-B14F-4D97-AF65-F5344CB8AC3E}">
        <p14:creationId xmlns:p14="http://schemas.microsoft.com/office/powerpoint/2010/main" val="1843789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graph with red and white bars&#10;&#10;Description automatically generated">
            <a:extLst>
              <a:ext uri="{FF2B5EF4-FFF2-40B4-BE49-F238E27FC236}">
                <a16:creationId xmlns:a16="http://schemas.microsoft.com/office/drawing/2014/main" id="{9F0FCC11-239E-D693-6AA1-6B11C72102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97517" y="1770857"/>
            <a:ext cx="6396957" cy="41148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497F5A-A2E3-E6C2-D39D-4E9D040F8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Random Forest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D55925-0BDE-6D79-7C85-8EE7F9F5113F}"/>
              </a:ext>
            </a:extLst>
          </p:cNvPr>
          <p:cNvSpPr txBox="1"/>
          <p:nvPr/>
        </p:nvSpPr>
        <p:spPr>
          <a:xfrm>
            <a:off x="2713654" y="5965826"/>
            <a:ext cx="6764685" cy="39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1800" b="1" dirty="0">
                <a:effectLst/>
                <a:ea typeface="Times New Roman" panose="02020603050405020304" pitchFamily="18" charset="0"/>
              </a:rPr>
              <a:t>Figure 12.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Feature importance of the Random Forest model.</a:t>
            </a:r>
          </a:p>
        </p:txBody>
      </p:sp>
    </p:spTree>
    <p:extLst>
      <p:ext uri="{BB962C8B-B14F-4D97-AF65-F5344CB8AC3E}">
        <p14:creationId xmlns:p14="http://schemas.microsoft.com/office/powerpoint/2010/main" val="636900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graph showing the value of a stock market&#10;&#10;Description automatically generated">
            <a:extLst>
              <a:ext uri="{FF2B5EF4-FFF2-40B4-BE49-F238E27FC236}">
                <a16:creationId xmlns:a16="http://schemas.microsoft.com/office/drawing/2014/main" id="{4B6EA5E8-707D-21DF-ADB6-0FFCDFCD3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07661"/>
            <a:ext cx="5295965" cy="3657600"/>
          </a:xfrm>
          <a:prstGeom prst="rect">
            <a:avLst/>
          </a:prstGeom>
        </p:spPr>
      </p:pic>
      <p:pic>
        <p:nvPicPr>
          <p:cNvPr id="20" name="Content Placeholder 19" descr="A graph showing the difference between value and the price&#10;&#10;Description automatically generated with medium confidence">
            <a:extLst>
              <a:ext uri="{FF2B5EF4-FFF2-40B4-BE49-F238E27FC236}">
                <a16:creationId xmlns:a16="http://schemas.microsoft.com/office/drawing/2014/main" id="{EA1045EB-424A-38BD-F5E7-3459959264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29856" y="1907661"/>
            <a:ext cx="5295963" cy="36576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09C6B6-EC29-37BE-CB09-DDE24F4BB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XGBoost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0EAA94-9DD0-FBEC-04D6-1E3421060451}"/>
              </a:ext>
            </a:extLst>
          </p:cNvPr>
          <p:cNvSpPr txBox="1"/>
          <p:nvPr/>
        </p:nvSpPr>
        <p:spPr>
          <a:xfrm>
            <a:off x="838195" y="5782234"/>
            <a:ext cx="10732289" cy="42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2000" b="1" dirty="0">
                <a:effectLst/>
                <a:ea typeface="Times New Roman" panose="02020603050405020304" pitchFamily="18" charset="0"/>
              </a:rPr>
              <a:t>Figure 13.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 Actual vs. predicted values for the a) initial and b) tuned XGBoost model.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08C58D-5B1C-E62F-2AA6-C01C8F70B0A3}"/>
              </a:ext>
            </a:extLst>
          </p:cNvPr>
          <p:cNvSpPr txBox="1"/>
          <p:nvPr/>
        </p:nvSpPr>
        <p:spPr>
          <a:xfrm>
            <a:off x="4570341" y="4906785"/>
            <a:ext cx="1557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RMSE</a:t>
            </a:r>
            <a:r>
              <a:rPr lang="en-US" sz="1400" dirty="0">
                <a:solidFill>
                  <a:schemeClr val="accent2"/>
                </a:solidFill>
                <a:effectLst/>
                <a:cs typeface="Calibri" panose="020F0502020204030204" pitchFamily="34" charset="0"/>
              </a:rPr>
              <a:t> </a:t>
            </a:r>
            <a:r>
              <a:rPr lang="en-US" sz="1400" kern="0" dirty="0">
                <a:solidFill>
                  <a:schemeClr val="accent2"/>
                </a:solidFill>
                <a:cs typeface="Calibri" panose="020F0502020204030204" pitchFamily="34" charset="0"/>
              </a:rPr>
              <a:t> = 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0.135</a:t>
            </a:r>
            <a:endParaRPr lang="en-US" sz="1400" kern="0" dirty="0">
              <a:solidFill>
                <a:schemeClr val="accent2"/>
              </a:solidFill>
              <a:cs typeface="Calibri" panose="020F0502020204030204" pitchFamily="34" charset="0"/>
            </a:endParaRPr>
          </a:p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MAPE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= 4.455%</a:t>
            </a:r>
            <a:endParaRPr lang="en-US" sz="1400" dirty="0">
              <a:solidFill>
                <a:schemeClr val="accent2"/>
              </a:solidFill>
              <a:cs typeface="Calibri" panose="020F050202020403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1A4FB69-FFB3-777E-E0CD-1229BFB68124}"/>
              </a:ext>
            </a:extLst>
          </p:cNvPr>
          <p:cNvGrpSpPr/>
          <p:nvPr/>
        </p:nvGrpSpPr>
        <p:grpSpPr>
          <a:xfrm>
            <a:off x="965478" y="2012224"/>
            <a:ext cx="5784183" cy="377220"/>
            <a:chOff x="1119537" y="2491276"/>
            <a:chExt cx="5533683" cy="37722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AE53CB-0317-1488-29A9-FC9D3D2B140F}"/>
                </a:ext>
              </a:extLst>
            </p:cNvPr>
            <p:cNvSpPr txBox="1"/>
            <p:nvPr/>
          </p:nvSpPr>
          <p:spPr>
            <a:xfrm>
              <a:off x="1119537" y="2499164"/>
              <a:ext cx="450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kern="0" dirty="0">
                  <a:effectLst/>
                  <a:ea typeface="Times New Roman" panose="02020603050405020304" pitchFamily="18" charset="0"/>
                  <a:cs typeface="Calibri" panose="020F0502020204030204" pitchFamily="34" charset="0"/>
                </a:rPr>
                <a:t>a</a:t>
              </a:r>
              <a:endParaRPr lang="en-US" kern="0" dirty="0">
                <a:effectLst/>
                <a:ea typeface="Times New Roman" panose="02020603050405020304" pitchFamily="18" charset="0"/>
                <a:cs typeface="Calibri" panose="020F050202020403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452529E-16A6-2E42-85BB-F7E23AA610DE}"/>
                </a:ext>
              </a:extLst>
            </p:cNvPr>
            <p:cNvSpPr txBox="1"/>
            <p:nvPr/>
          </p:nvSpPr>
          <p:spPr>
            <a:xfrm>
              <a:off x="6203037" y="2491276"/>
              <a:ext cx="4501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kern="0" dirty="0">
                  <a:ea typeface="Times New Roman" panose="02020603050405020304" pitchFamily="18" charset="0"/>
                  <a:cs typeface="Calibri" panose="020F0502020204030204" pitchFamily="34" charset="0"/>
                </a:rPr>
                <a:t>b</a:t>
              </a:r>
              <a:endParaRPr lang="en-US" kern="0" dirty="0">
                <a:effectLst/>
                <a:ea typeface="Times New Roman" panose="02020603050405020304" pitchFamily="18" charset="0"/>
                <a:cs typeface="Calibri" panose="020F050202020403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B45E239-808C-815D-8DB0-0FBC45DCED32}"/>
              </a:ext>
            </a:extLst>
          </p:cNvPr>
          <p:cNvSpPr txBox="1"/>
          <p:nvPr/>
        </p:nvSpPr>
        <p:spPr>
          <a:xfrm>
            <a:off x="9934822" y="4891545"/>
            <a:ext cx="1557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RMSE</a:t>
            </a:r>
            <a:r>
              <a:rPr lang="en-US" sz="1400" dirty="0">
                <a:solidFill>
                  <a:schemeClr val="accent2"/>
                </a:solidFill>
                <a:effectLst/>
                <a:cs typeface="Calibri" panose="020F0502020204030204" pitchFamily="34" charset="0"/>
              </a:rPr>
              <a:t> </a:t>
            </a:r>
            <a:r>
              <a:rPr lang="en-US" sz="1400" kern="0" dirty="0">
                <a:solidFill>
                  <a:schemeClr val="accent2"/>
                </a:solidFill>
                <a:cs typeface="Calibri" panose="020F0502020204030204" pitchFamily="34" charset="0"/>
              </a:rPr>
              <a:t> = 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0.125</a:t>
            </a:r>
            <a:endParaRPr lang="en-US" sz="1400" kern="0" dirty="0">
              <a:solidFill>
                <a:schemeClr val="accent2"/>
              </a:solidFill>
              <a:cs typeface="Calibri" panose="020F0502020204030204" pitchFamily="34" charset="0"/>
            </a:endParaRPr>
          </a:p>
          <a:p>
            <a:r>
              <a:rPr lang="en-US" sz="1400" b="1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MAPE</a:t>
            </a:r>
            <a:r>
              <a:rPr lang="en-US" sz="1400" kern="0" dirty="0">
                <a:solidFill>
                  <a:schemeClr val="accent2"/>
                </a:solidFill>
                <a:effectLst/>
                <a:ea typeface="Times New Roman" panose="02020603050405020304" pitchFamily="18" charset="0"/>
                <a:cs typeface="Calibri" panose="020F0502020204030204" pitchFamily="34" charset="0"/>
              </a:rPr>
              <a:t> = 4.065%</a:t>
            </a:r>
            <a:endParaRPr lang="en-US" sz="1400" dirty="0">
              <a:solidFill>
                <a:schemeClr val="accent2"/>
              </a:solidFill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7200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graph&#10;&#10;Description automatically generated">
            <a:extLst>
              <a:ext uri="{FF2B5EF4-FFF2-40B4-BE49-F238E27FC236}">
                <a16:creationId xmlns:a16="http://schemas.microsoft.com/office/drawing/2014/main" id="{4C0AA8D9-4C36-298A-AC6C-A85421D72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5073"/>
          <a:stretch/>
        </p:blipFill>
        <p:spPr>
          <a:xfrm>
            <a:off x="944879" y="2351858"/>
            <a:ext cx="9982200" cy="159654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497F5A-A2E3-E6C2-D39D-4E9D040F8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XGBoost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8857F6-DB45-9A00-3CD1-9B988FCAF7D4}"/>
              </a:ext>
            </a:extLst>
          </p:cNvPr>
          <p:cNvSpPr txBox="1"/>
          <p:nvPr/>
        </p:nvSpPr>
        <p:spPr>
          <a:xfrm>
            <a:off x="838200" y="1803739"/>
            <a:ext cx="9055100" cy="39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1800" b="1" dirty="0">
                <a:effectLst/>
                <a:ea typeface="Times New Roman" panose="02020603050405020304" pitchFamily="18" charset="0"/>
              </a:rPr>
              <a:t>Table 2.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XGBoost Model Cross-Validation Results.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1033A02-CA3C-1D32-8FEA-325F4A7DB6AA}"/>
              </a:ext>
            </a:extLst>
          </p:cNvPr>
          <p:cNvGrpSpPr/>
          <p:nvPr/>
        </p:nvGrpSpPr>
        <p:grpSpPr>
          <a:xfrm>
            <a:off x="914400" y="2804691"/>
            <a:ext cx="9982199" cy="1148638"/>
            <a:chOff x="838200" y="2897211"/>
            <a:chExt cx="9982199" cy="114863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8EBF9C6-1261-F545-905C-9CDBF1201D04}"/>
                </a:ext>
              </a:extLst>
            </p:cNvPr>
            <p:cNvGrpSpPr/>
            <p:nvPr/>
          </p:nvGrpSpPr>
          <p:grpSpPr>
            <a:xfrm>
              <a:off x="838200" y="3730603"/>
              <a:ext cx="9982199" cy="315246"/>
              <a:chOff x="838198" y="3238636"/>
              <a:chExt cx="9982199" cy="315246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8A976D8-A651-6351-33D4-BDC8A8F48035}"/>
                  </a:ext>
                </a:extLst>
              </p:cNvPr>
              <p:cNvSpPr/>
              <p:nvPr/>
            </p:nvSpPr>
            <p:spPr>
              <a:xfrm>
                <a:off x="838198" y="3238636"/>
                <a:ext cx="9982199" cy="315246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C9B3D003-6D50-7A18-9C78-ED84A6FBE0D6}"/>
                  </a:ext>
                </a:extLst>
              </p:cNvPr>
              <p:cNvSpPr/>
              <p:nvPr/>
            </p:nvSpPr>
            <p:spPr>
              <a:xfrm>
                <a:off x="4797266" y="3238636"/>
                <a:ext cx="585787" cy="315246"/>
              </a:xfrm>
              <a:prstGeom prst="rect">
                <a:avLst/>
              </a:prstGeom>
              <a:solidFill>
                <a:srgbClr val="FFFF00">
                  <a:alpha val="3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EC4E140-FF56-7CE1-29A2-DA5321533072}"/>
                </a:ext>
              </a:extLst>
            </p:cNvPr>
            <p:cNvSpPr/>
            <p:nvPr/>
          </p:nvSpPr>
          <p:spPr>
            <a:xfrm>
              <a:off x="10234612" y="3730603"/>
              <a:ext cx="585787" cy="315246"/>
            </a:xfrm>
            <a:prstGeom prst="rect">
              <a:avLst/>
            </a:prstGeom>
            <a:solidFill>
              <a:srgbClr val="FFFF00">
                <a:alpha val="3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510DC92-ABA3-EFC1-4DAE-FCE19910162B}"/>
                </a:ext>
              </a:extLst>
            </p:cNvPr>
            <p:cNvSpPr/>
            <p:nvPr/>
          </p:nvSpPr>
          <p:spPr>
            <a:xfrm>
              <a:off x="10234611" y="2897211"/>
              <a:ext cx="585787" cy="315246"/>
            </a:xfrm>
            <a:prstGeom prst="rect">
              <a:avLst/>
            </a:prstGeom>
            <a:solidFill>
              <a:srgbClr val="FFFF00">
                <a:alpha val="3100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513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graph with a red line&#10;&#10;Description automatically generated">
            <a:extLst>
              <a:ext uri="{FF2B5EF4-FFF2-40B4-BE49-F238E27FC236}">
                <a16:creationId xmlns:a16="http://schemas.microsoft.com/office/drawing/2014/main" id="{1C28C881-2C2C-F0EF-9860-BBC859A0B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95600" y="1690688"/>
            <a:ext cx="6400800" cy="41148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09C6B6-EC29-37BE-CB09-DDE24F4BB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– XGBoost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5350E2-25ED-D372-26ED-A5253A890A6B}"/>
              </a:ext>
            </a:extLst>
          </p:cNvPr>
          <p:cNvSpPr txBox="1"/>
          <p:nvPr/>
        </p:nvSpPr>
        <p:spPr>
          <a:xfrm>
            <a:off x="2713657" y="5981066"/>
            <a:ext cx="6764685" cy="39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1800" b="1" dirty="0">
                <a:effectLst/>
                <a:ea typeface="Times New Roman" panose="02020603050405020304" pitchFamily="18" charset="0"/>
              </a:rPr>
              <a:t>Figure 14.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Feature importance of the XGBoost model.</a:t>
            </a:r>
          </a:p>
        </p:txBody>
      </p:sp>
    </p:spTree>
    <p:extLst>
      <p:ext uri="{BB962C8B-B14F-4D97-AF65-F5344CB8AC3E}">
        <p14:creationId xmlns:p14="http://schemas.microsoft.com/office/powerpoint/2010/main" val="25752060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B0884-6F97-7D4C-5388-9ED0836CD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DAC353-BC51-4EF1-7A59-BCE736587A18}"/>
              </a:ext>
            </a:extLst>
          </p:cNvPr>
          <p:cNvSpPr txBox="1"/>
          <p:nvPr/>
        </p:nvSpPr>
        <p:spPr>
          <a:xfrm>
            <a:off x="625455" y="1388674"/>
            <a:ext cx="6100762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Table 3.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Comparison of models.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196E5E-25E3-DF2A-9F56-540969FCAF3F}"/>
              </a:ext>
            </a:extLst>
          </p:cNvPr>
          <p:cNvSpPr txBox="1"/>
          <p:nvPr/>
        </p:nvSpPr>
        <p:spPr>
          <a:xfrm>
            <a:off x="2809308" y="6234698"/>
            <a:ext cx="6573383" cy="3951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457200" algn="l"/>
              </a:tabLst>
            </a:pPr>
            <a:r>
              <a:rPr lang="en-US" sz="1800" b="1" dirty="0">
                <a:effectLst/>
                <a:ea typeface="Times New Roman" panose="02020603050405020304" pitchFamily="18" charset="0"/>
              </a:rPr>
              <a:t>Figure 15.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Comparison of MAPE values for different models.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E2BB053-5AE5-CD68-51E6-847CE651AB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237"/>
          <a:stretch/>
        </p:blipFill>
        <p:spPr>
          <a:xfrm>
            <a:off x="955834" y="1834098"/>
            <a:ext cx="10280332" cy="1228012"/>
          </a:xfrm>
        </p:spPr>
      </p:pic>
      <p:pic>
        <p:nvPicPr>
          <p:cNvPr id="14" name="Picture 13" descr="A graph with a bar chart&#10;&#10;Description automatically generated with medium confidence">
            <a:extLst>
              <a:ext uri="{FF2B5EF4-FFF2-40B4-BE49-F238E27FC236}">
                <a16:creationId xmlns:a16="http://schemas.microsoft.com/office/drawing/2014/main" id="{12150112-E3DA-ADBA-E9E9-991AC7CC8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730" y="3217178"/>
            <a:ext cx="5346540" cy="30175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51B5DAB-04A4-581F-E2DF-CA4DB7911021}"/>
              </a:ext>
            </a:extLst>
          </p:cNvPr>
          <p:cNvSpPr/>
          <p:nvPr/>
        </p:nvSpPr>
        <p:spPr>
          <a:xfrm>
            <a:off x="7501331" y="5820391"/>
            <a:ext cx="781047" cy="228759"/>
          </a:xfrm>
          <a:prstGeom prst="rect">
            <a:avLst/>
          </a:prstGeom>
          <a:solidFill>
            <a:srgbClr val="FFFF00">
              <a:alpha val="30393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6FD4A-2A25-09F5-22C3-D5870C701349}"/>
              </a:ext>
            </a:extLst>
          </p:cNvPr>
          <p:cNvSpPr/>
          <p:nvPr/>
        </p:nvSpPr>
        <p:spPr>
          <a:xfrm>
            <a:off x="899636" y="2655794"/>
            <a:ext cx="10280332" cy="345356"/>
          </a:xfrm>
          <a:prstGeom prst="rect">
            <a:avLst/>
          </a:prstGeom>
          <a:solidFill>
            <a:srgbClr val="FFFF00">
              <a:alpha val="28723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10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D6C79-96F1-E979-1EB6-D36A43110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22F8D-A051-0D89-3175-EA75AA49B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60000"/>
              </a:lnSpc>
              <a:spcBef>
                <a:spcPts val="1200"/>
              </a:spcBef>
            </a:pPr>
            <a:r>
              <a:rPr lang="en-US" sz="2400" b="1" dirty="0"/>
              <a:t>Best Model: </a:t>
            </a:r>
            <a:r>
              <a:rPr lang="en-US" sz="2400" dirty="0"/>
              <a:t>XGBoost</a:t>
            </a:r>
            <a:r>
              <a:rPr lang="en-US" sz="2400" b="1" dirty="0"/>
              <a:t> </a:t>
            </a:r>
            <a:r>
              <a:rPr lang="en-US" sz="2400" dirty="0"/>
              <a:t>(Lowest RMSE: 0.125, MAPE: 4.065%)</a:t>
            </a:r>
          </a:p>
          <a:p>
            <a:pPr algn="just">
              <a:lnSpc>
                <a:spcPct val="160000"/>
              </a:lnSpc>
              <a:spcBef>
                <a:spcPts val="1200"/>
              </a:spcBef>
            </a:pPr>
            <a:r>
              <a:rPr lang="en-US" sz="2400" b="1" dirty="0"/>
              <a:t>Efficiency: </a:t>
            </a:r>
            <a:r>
              <a:rPr lang="en-US" sz="2400" dirty="0"/>
              <a:t>XGBoost (1 minute training time)</a:t>
            </a:r>
          </a:p>
          <a:p>
            <a:pPr algn="just">
              <a:lnSpc>
                <a:spcPct val="160000"/>
              </a:lnSpc>
              <a:spcBef>
                <a:spcPts val="1200"/>
              </a:spcBef>
            </a:pPr>
            <a:r>
              <a:rPr lang="en-US" sz="2400" b="1" dirty="0"/>
              <a:t>Random Forest: </a:t>
            </a:r>
            <a:r>
              <a:rPr lang="en-US" sz="2400" dirty="0"/>
              <a:t>Good performance, slight overfitting</a:t>
            </a:r>
          </a:p>
          <a:p>
            <a:pPr algn="just">
              <a:lnSpc>
                <a:spcPct val="160000"/>
              </a:lnSpc>
              <a:spcBef>
                <a:spcPts val="1200"/>
              </a:spcBef>
            </a:pPr>
            <a:r>
              <a:rPr lang="en-US" sz="2400" b="1" dirty="0"/>
              <a:t>SARIMA: </a:t>
            </a:r>
            <a:r>
              <a:rPr lang="en-US" sz="2400" dirty="0"/>
              <a:t>Least effective, high RMSE and MAPE, long training time</a:t>
            </a:r>
          </a:p>
          <a:p>
            <a:pPr marL="0" indent="0" algn="just">
              <a:lnSpc>
                <a:spcPct val="160000"/>
              </a:lnSpc>
              <a:spcBef>
                <a:spcPts val="1200"/>
              </a:spcBef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216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D6C79-96F1-E979-1EB6-D36A43110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22F8D-A051-0D89-3175-EA75AA49B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en-US" sz="2400" dirty="0"/>
              <a:t>Incorporate additional environmental factors (</a:t>
            </a:r>
            <a:r>
              <a:rPr lang="en-US" sz="2400" b="1" dirty="0"/>
              <a:t>humidity, wind speed, cloud cover</a:t>
            </a:r>
            <a:r>
              <a:rPr lang="en-US" sz="2400" dirty="0"/>
              <a:t>) to improve model accuracy.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en-US" sz="2400" dirty="0"/>
              <a:t>Enhance feature engineering techniques (</a:t>
            </a:r>
            <a:r>
              <a:rPr lang="en-US" sz="2400" b="1" dirty="0"/>
              <a:t>cyclical features, lag features, rolling statistics</a:t>
            </a:r>
            <a:r>
              <a:rPr lang="en-US" sz="2400" dirty="0"/>
              <a:t>).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en-US" sz="2400" dirty="0"/>
              <a:t>Explore alternative time series models like </a:t>
            </a:r>
            <a:r>
              <a:rPr lang="en-US" sz="2400" b="1" dirty="0"/>
              <a:t>Prophet</a:t>
            </a:r>
            <a:r>
              <a:rPr lang="en-US" sz="2400" dirty="0"/>
              <a:t> for better performance.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en-US" sz="2400" dirty="0"/>
              <a:t>Investigate deep learning models such as </a:t>
            </a:r>
            <a:r>
              <a:rPr lang="en-US" sz="2400" b="1" dirty="0"/>
              <a:t>LSTM</a:t>
            </a:r>
            <a:r>
              <a:rPr lang="en-US" sz="2400" dirty="0"/>
              <a:t> networks for time series forecasting.</a:t>
            </a:r>
          </a:p>
        </p:txBody>
      </p:sp>
    </p:spTree>
    <p:extLst>
      <p:ext uri="{BB962C8B-B14F-4D97-AF65-F5344CB8AC3E}">
        <p14:creationId xmlns:p14="http://schemas.microsoft.com/office/powerpoint/2010/main" val="400172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Many question marks on black background">
            <a:extLst>
              <a:ext uri="{FF2B5EF4-FFF2-40B4-BE49-F238E27FC236}">
                <a16:creationId xmlns:a16="http://schemas.microsoft.com/office/drawing/2014/main" id="{36FB884B-7830-FD43-D6B5-5ED7320F5D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8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B0838C-1B11-4DDE-EFEB-4CC23A3AE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87935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7E1F4-98EC-9276-65A5-0A232173B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709" y="365125"/>
            <a:ext cx="10673874" cy="1325563"/>
          </a:xfrm>
        </p:spPr>
        <p:txBody>
          <a:bodyPr>
            <a:normAutofit/>
          </a:bodyPr>
          <a:lstStyle/>
          <a:p>
            <a:r>
              <a:rPr lang="en-US" sz="3600" dirty="0"/>
              <a:t>Flowchart of the Solar Energy Generation Prediction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33E319E8-AE16-A3F5-23FB-0912B173F7A2}"/>
              </a:ext>
            </a:extLst>
          </p:cNvPr>
          <p:cNvSpPr txBox="1"/>
          <p:nvPr/>
        </p:nvSpPr>
        <p:spPr>
          <a:xfrm>
            <a:off x="795006" y="6005205"/>
            <a:ext cx="6219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RF: Random Forest, RMSE: root mean squared error, MAPE: mean absolute percentage error</a:t>
            </a:r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CC1D3F1C-2099-8B3F-0F2C-92D54D46FCFD}"/>
              </a:ext>
            </a:extLst>
          </p:cNvPr>
          <p:cNvGrpSpPr/>
          <p:nvPr/>
        </p:nvGrpSpPr>
        <p:grpSpPr>
          <a:xfrm>
            <a:off x="323533" y="1923810"/>
            <a:ext cx="11267626" cy="2247463"/>
            <a:chOff x="323533" y="1731305"/>
            <a:chExt cx="11267626" cy="2247463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8DAACB0-4AA7-15BC-728A-39ACBF35AB94}"/>
                </a:ext>
              </a:extLst>
            </p:cNvPr>
            <p:cNvGrpSpPr/>
            <p:nvPr/>
          </p:nvGrpSpPr>
          <p:grpSpPr>
            <a:xfrm>
              <a:off x="323533" y="1731305"/>
              <a:ext cx="2377440" cy="1592388"/>
              <a:chOff x="221070" y="1500680"/>
              <a:chExt cx="2377440" cy="1592388"/>
            </a:xfrm>
          </p:grpSpPr>
          <p:sp>
            <p:nvSpPr>
              <p:cNvPr id="4" name="Can 3">
                <a:extLst>
                  <a:ext uri="{FF2B5EF4-FFF2-40B4-BE49-F238E27FC236}">
                    <a16:creationId xmlns:a16="http://schemas.microsoft.com/office/drawing/2014/main" id="{F0E9D133-49D3-1828-6FFB-A9ED1E50A23A}"/>
                  </a:ext>
                </a:extLst>
              </p:cNvPr>
              <p:cNvSpPr/>
              <p:nvPr/>
            </p:nvSpPr>
            <p:spPr>
              <a:xfrm>
                <a:off x="874836" y="2192956"/>
                <a:ext cx="1247775" cy="900112"/>
              </a:xfrm>
              <a:prstGeom prst="can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2F1BD3B-DEB8-C892-9245-E86D8BD1E663}"/>
                  </a:ext>
                </a:extLst>
              </p:cNvPr>
              <p:cNvSpPr txBox="1"/>
              <p:nvPr/>
            </p:nvSpPr>
            <p:spPr>
              <a:xfrm>
                <a:off x="221070" y="1500680"/>
                <a:ext cx="2377440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1" dirty="0"/>
                  <a:t>Solar Power </a:t>
                </a:r>
              </a:p>
              <a:p>
                <a:pPr algn="ctr"/>
                <a:r>
                  <a:rPr lang="en-US" sz="1600" b="1" dirty="0"/>
                  <a:t>Generation Data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665048FF-0C7E-B8D8-98E8-79E698D29DF5}"/>
                </a:ext>
              </a:extLst>
            </p:cNvPr>
            <p:cNvGrpSpPr/>
            <p:nvPr/>
          </p:nvGrpSpPr>
          <p:grpSpPr>
            <a:xfrm>
              <a:off x="2873701" y="1731305"/>
              <a:ext cx="2377440" cy="1742433"/>
              <a:chOff x="2420207" y="1505720"/>
              <a:chExt cx="2377440" cy="174243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3208217-3B28-A6FC-37C6-21B187BF94FD}"/>
                  </a:ext>
                </a:extLst>
              </p:cNvPr>
              <p:cNvSpPr txBox="1"/>
              <p:nvPr/>
            </p:nvSpPr>
            <p:spPr>
              <a:xfrm>
                <a:off x="2529067" y="1505720"/>
                <a:ext cx="2114549" cy="3385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tx1"/>
                    </a:solidFill>
                  </a:rPr>
                  <a:t>Data Wrangling</a:t>
                </a:r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A0AA7ED3-0A01-9AB6-FD64-6D5A5C5ED302}"/>
                  </a:ext>
                </a:extLst>
              </p:cNvPr>
              <p:cNvGrpSpPr/>
              <p:nvPr/>
            </p:nvGrpSpPr>
            <p:grpSpPr>
              <a:xfrm>
                <a:off x="2420207" y="1970161"/>
                <a:ext cx="2377440" cy="1277992"/>
                <a:chOff x="2420207" y="1970161"/>
                <a:chExt cx="2377440" cy="1277992"/>
              </a:xfrm>
            </p:grpSpPr>
            <p:sp>
              <p:nvSpPr>
                <p:cNvPr id="26" name="Rounded Rectangle 25">
                  <a:extLst>
                    <a:ext uri="{FF2B5EF4-FFF2-40B4-BE49-F238E27FC236}">
                      <a16:creationId xmlns:a16="http://schemas.microsoft.com/office/drawing/2014/main" id="{26451612-2124-9C25-FC8C-445693D3088C}"/>
                    </a:ext>
                  </a:extLst>
                </p:cNvPr>
                <p:cNvSpPr/>
                <p:nvPr/>
              </p:nvSpPr>
              <p:spPr>
                <a:xfrm>
                  <a:off x="2420207" y="1970161"/>
                  <a:ext cx="2377440" cy="1277992"/>
                </a:xfrm>
                <a:prstGeom prst="roundRect">
                  <a:avLst/>
                </a:prstGeom>
                <a:solidFill>
                  <a:schemeClr val="tx2">
                    <a:lumMod val="10000"/>
                    <a:lumOff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90D79CC1-DC22-89D0-9CBE-F52B1FDAB29B}"/>
                    </a:ext>
                  </a:extLst>
                </p:cNvPr>
                <p:cNvSpPr/>
                <p:nvPr/>
              </p:nvSpPr>
              <p:spPr>
                <a:xfrm>
                  <a:off x="2822167" y="2045875"/>
                  <a:ext cx="1528352" cy="264980"/>
                </a:xfrm>
                <a:prstGeom prst="rect">
                  <a:avLst/>
                </a:prstGeom>
                <a:solidFill>
                  <a:schemeClr val="tx2">
                    <a:lumMod val="75000"/>
                    <a:lumOff val="25000"/>
                    <a:alpha val="29815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Data Collection</a:t>
                  </a: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D45B650-E364-FE1E-621B-3C8F51481902}"/>
                    </a:ext>
                  </a:extLst>
                </p:cNvPr>
                <p:cNvSpPr/>
                <p:nvPr/>
              </p:nvSpPr>
              <p:spPr>
                <a:xfrm>
                  <a:off x="2822166" y="2349121"/>
                  <a:ext cx="1528352" cy="264980"/>
                </a:xfrm>
                <a:prstGeom prst="rect">
                  <a:avLst/>
                </a:prstGeom>
                <a:solidFill>
                  <a:schemeClr val="tx2">
                    <a:lumMod val="75000"/>
                    <a:lumOff val="25000"/>
                    <a:alpha val="29815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Data Cleaning</a:t>
                  </a: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7FE54D5A-81FB-CA8B-E819-53DF30B9E73F}"/>
                    </a:ext>
                  </a:extLst>
                </p:cNvPr>
                <p:cNvSpPr/>
                <p:nvPr/>
              </p:nvSpPr>
              <p:spPr>
                <a:xfrm>
                  <a:off x="2822166" y="2648052"/>
                  <a:ext cx="1528352" cy="264980"/>
                </a:xfrm>
                <a:prstGeom prst="rect">
                  <a:avLst/>
                </a:prstGeom>
                <a:solidFill>
                  <a:schemeClr val="tx2">
                    <a:lumMod val="75000"/>
                    <a:lumOff val="25000"/>
                    <a:alpha val="29815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Feature Engineering</a:t>
                  </a:r>
                </a:p>
              </p:txBody>
            </p:sp>
          </p:grpSp>
        </p:grp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290F5603-D72B-BAA3-8CB9-39BB598A19BE}"/>
                </a:ext>
              </a:extLst>
            </p:cNvPr>
            <p:cNvCxnSpPr>
              <a:cxnSpLocks/>
            </p:cNvCxnSpPr>
            <p:nvPr/>
          </p:nvCxnSpPr>
          <p:spPr>
            <a:xfrm>
              <a:off x="2355898" y="2846211"/>
              <a:ext cx="369434" cy="0"/>
            </a:xfrm>
            <a:prstGeom prst="straightConnector1">
              <a:avLst/>
            </a:prstGeom>
            <a:ln w="31750">
              <a:solidFill>
                <a:schemeClr val="bg2">
                  <a:lumMod val="10000"/>
                </a:schemeClr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69983348-DD04-B8D5-E01A-684CA42C2C50}"/>
                </a:ext>
              </a:extLst>
            </p:cNvPr>
            <p:cNvCxnSpPr>
              <a:cxnSpLocks/>
            </p:cNvCxnSpPr>
            <p:nvPr/>
          </p:nvCxnSpPr>
          <p:spPr>
            <a:xfrm>
              <a:off x="8513089" y="2822837"/>
              <a:ext cx="369434" cy="0"/>
            </a:xfrm>
            <a:prstGeom prst="straightConnector1">
              <a:avLst/>
            </a:prstGeom>
            <a:ln w="31750">
              <a:solidFill>
                <a:schemeClr val="bg2">
                  <a:lumMod val="10000"/>
                </a:schemeClr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4B413928-DB1D-A7EC-C0C3-AA8F62D23EDA}"/>
                </a:ext>
              </a:extLst>
            </p:cNvPr>
            <p:cNvGrpSpPr/>
            <p:nvPr/>
          </p:nvGrpSpPr>
          <p:grpSpPr>
            <a:xfrm>
              <a:off x="8882523" y="1734738"/>
              <a:ext cx="2708636" cy="1739000"/>
              <a:chOff x="8528159" y="1686035"/>
              <a:chExt cx="2708636" cy="2944795"/>
            </a:xfrm>
          </p:grpSpPr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C69EA9AF-F92A-C8B7-7370-B285E0FC6705}"/>
                  </a:ext>
                </a:extLst>
              </p:cNvPr>
              <p:cNvGrpSpPr/>
              <p:nvPr/>
            </p:nvGrpSpPr>
            <p:grpSpPr>
              <a:xfrm>
                <a:off x="8528159" y="1686035"/>
                <a:ext cx="2708636" cy="2944795"/>
                <a:chOff x="8528159" y="1686035"/>
                <a:chExt cx="2708636" cy="2944795"/>
              </a:xfrm>
            </p:grpSpPr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074310B3-3FF7-4BD0-B7C5-2DC07F349447}"/>
                    </a:ext>
                  </a:extLst>
                </p:cNvPr>
                <p:cNvSpPr txBox="1"/>
                <p:nvPr/>
              </p:nvSpPr>
              <p:spPr>
                <a:xfrm>
                  <a:off x="8528159" y="1686035"/>
                  <a:ext cx="2708636" cy="57330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600" b="1" dirty="0"/>
                    <a:t>Pre-Processing</a:t>
                  </a:r>
                </a:p>
              </p:txBody>
            </p: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63C27FC8-4CC2-825C-176B-4FD3868D247C}"/>
                    </a:ext>
                  </a:extLst>
                </p:cNvPr>
                <p:cNvGrpSpPr/>
                <p:nvPr/>
              </p:nvGrpSpPr>
              <p:grpSpPr>
                <a:xfrm>
                  <a:off x="8693758" y="2466698"/>
                  <a:ext cx="2377440" cy="2164132"/>
                  <a:chOff x="7959127" y="2036599"/>
                  <a:chExt cx="2377440" cy="983182"/>
                </a:xfrm>
              </p:grpSpPr>
              <p:sp>
                <p:nvSpPr>
                  <p:cNvPr id="38" name="Rounded Rectangle 37">
                    <a:extLst>
                      <a:ext uri="{FF2B5EF4-FFF2-40B4-BE49-F238E27FC236}">
                        <a16:creationId xmlns:a16="http://schemas.microsoft.com/office/drawing/2014/main" id="{7B96D28D-DAE8-8EB5-542E-13EF6A448FA4}"/>
                      </a:ext>
                    </a:extLst>
                  </p:cNvPr>
                  <p:cNvSpPr/>
                  <p:nvPr/>
                </p:nvSpPr>
                <p:spPr>
                  <a:xfrm>
                    <a:off x="7959127" y="2036599"/>
                    <a:ext cx="2377440" cy="983182"/>
                  </a:xfrm>
                  <a:prstGeom prst="roundRect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AA67556E-7053-0BFC-D2EE-69C860EF23BE}"/>
                      </a:ext>
                    </a:extLst>
                  </p:cNvPr>
                  <p:cNvSpPr/>
                  <p:nvPr/>
                </p:nvSpPr>
                <p:spPr>
                  <a:xfrm>
                    <a:off x="8397514" y="2555307"/>
                    <a:ext cx="1528352" cy="211039"/>
                  </a:xfrm>
                  <a:prstGeom prst="rect">
                    <a:avLst/>
                  </a:prstGeom>
                  <a:solidFill>
                    <a:schemeClr val="accent3">
                      <a:lumMod val="75000"/>
                      <a:alpha val="29815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Feature Scaling</a:t>
                    </a:r>
                  </a:p>
                </p:txBody>
              </p:sp>
            </p:grpSp>
          </p:grp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EDE337F9-6114-51FF-316B-B52383FC5C64}"/>
                  </a:ext>
                </a:extLst>
              </p:cNvPr>
              <p:cNvSpPr/>
              <p:nvPr/>
            </p:nvSpPr>
            <p:spPr>
              <a:xfrm>
                <a:off x="9132145" y="2586079"/>
                <a:ext cx="1528352" cy="464529"/>
              </a:xfrm>
              <a:prstGeom prst="rect">
                <a:avLst/>
              </a:prstGeom>
              <a:solidFill>
                <a:schemeClr val="accent3">
                  <a:lumMod val="75000"/>
                  <a:alpha val="29815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Data Splitting</a:t>
                </a:r>
              </a:p>
            </p:txBody>
          </p:sp>
        </p:grp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65DA77C6-0D5C-DC7E-C5C4-571B93874863}"/>
                </a:ext>
              </a:extLst>
            </p:cNvPr>
            <p:cNvCxnSpPr>
              <a:cxnSpLocks/>
            </p:cNvCxnSpPr>
            <p:nvPr/>
          </p:nvCxnSpPr>
          <p:spPr>
            <a:xfrm>
              <a:off x="5409147" y="2855239"/>
              <a:ext cx="369434" cy="0"/>
            </a:xfrm>
            <a:prstGeom prst="straightConnector1">
              <a:avLst/>
            </a:prstGeom>
            <a:ln w="31750">
              <a:solidFill>
                <a:schemeClr val="bg2">
                  <a:lumMod val="10000"/>
                </a:schemeClr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FC699E5C-3917-72FE-CD73-FB9D4860CB1B}"/>
                </a:ext>
              </a:extLst>
            </p:cNvPr>
            <p:cNvCxnSpPr>
              <a:cxnSpLocks/>
            </p:cNvCxnSpPr>
            <p:nvPr/>
          </p:nvCxnSpPr>
          <p:spPr>
            <a:xfrm>
              <a:off x="10258907" y="3616984"/>
              <a:ext cx="0" cy="361784"/>
            </a:xfrm>
            <a:prstGeom prst="straightConnector1">
              <a:avLst/>
            </a:prstGeom>
            <a:ln w="31750">
              <a:solidFill>
                <a:schemeClr val="bg2">
                  <a:lumMod val="10000"/>
                </a:schemeClr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C81D5E2-3078-A2F5-085F-BAB93814AE61}"/>
              </a:ext>
            </a:extLst>
          </p:cNvPr>
          <p:cNvSpPr/>
          <p:nvPr/>
        </p:nvSpPr>
        <p:spPr>
          <a:xfrm>
            <a:off x="3275660" y="3351304"/>
            <a:ext cx="1528352" cy="264980"/>
          </a:xfrm>
          <a:prstGeom prst="rect">
            <a:avLst/>
          </a:prstGeom>
          <a:solidFill>
            <a:schemeClr val="tx2">
              <a:lumMod val="75000"/>
              <a:lumOff val="25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Data Merging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CA3C39F-5EF6-D2B6-49E2-0C5DA1D08751}"/>
              </a:ext>
            </a:extLst>
          </p:cNvPr>
          <p:cNvSpPr/>
          <p:nvPr/>
        </p:nvSpPr>
        <p:spPr>
          <a:xfrm>
            <a:off x="5936587" y="2376346"/>
            <a:ext cx="2377440" cy="12779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0F4B96-0813-1924-9461-7F472111FC91}"/>
              </a:ext>
            </a:extLst>
          </p:cNvPr>
          <p:cNvSpPr txBox="1"/>
          <p:nvPr/>
        </p:nvSpPr>
        <p:spPr>
          <a:xfrm>
            <a:off x="5987340" y="1927243"/>
            <a:ext cx="211454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EDA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29F713-7063-6B63-2D0C-879556A435CE}"/>
              </a:ext>
            </a:extLst>
          </p:cNvPr>
          <p:cNvSpPr/>
          <p:nvPr/>
        </p:nvSpPr>
        <p:spPr>
          <a:xfrm>
            <a:off x="6280438" y="2483596"/>
            <a:ext cx="1693130" cy="245349"/>
          </a:xfrm>
          <a:prstGeom prst="rect">
            <a:avLst/>
          </a:prstGeom>
          <a:solidFill>
            <a:schemeClr val="accent2">
              <a:lumMod val="75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Distribution Analysis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559782-39BD-4AF5-9617-D0DD6BEADA20}"/>
              </a:ext>
            </a:extLst>
          </p:cNvPr>
          <p:cNvSpPr/>
          <p:nvPr/>
        </p:nvSpPr>
        <p:spPr>
          <a:xfrm>
            <a:off x="6273100" y="2774384"/>
            <a:ext cx="1693130" cy="245349"/>
          </a:xfrm>
          <a:prstGeom prst="rect">
            <a:avLst/>
          </a:prstGeom>
          <a:solidFill>
            <a:schemeClr val="accent2">
              <a:lumMod val="75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Outlier Detection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57CAA2-BE48-CAED-DD8E-BBFB6779CB21}"/>
              </a:ext>
            </a:extLst>
          </p:cNvPr>
          <p:cNvSpPr/>
          <p:nvPr/>
        </p:nvSpPr>
        <p:spPr>
          <a:xfrm>
            <a:off x="6273100" y="3063851"/>
            <a:ext cx="1693130" cy="245349"/>
          </a:xfrm>
          <a:prstGeom prst="rect">
            <a:avLst/>
          </a:prstGeom>
          <a:solidFill>
            <a:schemeClr val="accent2">
              <a:lumMod val="75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Correlation Analysis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62091B-E493-2412-7ED6-16010F920312}"/>
              </a:ext>
            </a:extLst>
          </p:cNvPr>
          <p:cNvSpPr/>
          <p:nvPr/>
        </p:nvSpPr>
        <p:spPr>
          <a:xfrm>
            <a:off x="6273100" y="3330087"/>
            <a:ext cx="1693130" cy="245349"/>
          </a:xfrm>
          <a:prstGeom prst="rect">
            <a:avLst/>
          </a:prstGeom>
          <a:solidFill>
            <a:schemeClr val="accent2">
              <a:lumMod val="75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Time Series Analysis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274AE1-1A36-E53A-8838-9DD0EC64CCD4}"/>
              </a:ext>
            </a:extLst>
          </p:cNvPr>
          <p:cNvSpPr/>
          <p:nvPr/>
        </p:nvSpPr>
        <p:spPr>
          <a:xfrm>
            <a:off x="9486509" y="2749413"/>
            <a:ext cx="1528352" cy="274320"/>
          </a:xfrm>
          <a:prstGeom prst="rect">
            <a:avLst/>
          </a:prstGeom>
          <a:solidFill>
            <a:schemeClr val="accent6">
              <a:lumMod val="20000"/>
              <a:lumOff val="80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80:20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EFD32D-BB90-80C0-6234-E47CC856E0BA}"/>
              </a:ext>
            </a:extLst>
          </p:cNvPr>
          <p:cNvSpPr/>
          <p:nvPr/>
        </p:nvSpPr>
        <p:spPr>
          <a:xfrm>
            <a:off x="8943831" y="3397922"/>
            <a:ext cx="2613708" cy="142746"/>
          </a:xfrm>
          <a:prstGeom prst="rect">
            <a:avLst/>
          </a:prstGeom>
          <a:solidFill>
            <a:schemeClr val="accent6">
              <a:lumMod val="20000"/>
              <a:lumOff val="80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Log  Transformation + StandarScaler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985F7F4-2B40-727E-58C6-A7D340CA8F87}"/>
              </a:ext>
            </a:extLst>
          </p:cNvPr>
          <p:cNvGrpSpPr/>
          <p:nvPr/>
        </p:nvGrpSpPr>
        <p:grpSpPr>
          <a:xfrm>
            <a:off x="7751119" y="4395861"/>
            <a:ext cx="3749040" cy="1590539"/>
            <a:chOff x="6809342" y="1607192"/>
            <a:chExt cx="3749040" cy="85918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15C4303-BDCD-DBB9-CFD3-9DD6F8208C8A}"/>
                </a:ext>
              </a:extLst>
            </p:cNvPr>
            <p:cNvSpPr txBox="1"/>
            <p:nvPr/>
          </p:nvSpPr>
          <p:spPr>
            <a:xfrm>
              <a:off x="6809342" y="1607192"/>
              <a:ext cx="3749039" cy="1828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dirty="0"/>
                <a:t>Modeling</a:t>
              </a: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0D65A41-C933-64AB-E2A3-9F8E776D237A}"/>
                </a:ext>
              </a:extLst>
            </p:cNvPr>
            <p:cNvGrpSpPr/>
            <p:nvPr/>
          </p:nvGrpSpPr>
          <p:grpSpPr>
            <a:xfrm>
              <a:off x="6809342" y="1824248"/>
              <a:ext cx="3749040" cy="642129"/>
              <a:chOff x="6809342" y="1824248"/>
              <a:chExt cx="3749040" cy="642129"/>
            </a:xfrm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D0D63FBF-BA11-AE88-F073-AB679C5DC29D}"/>
                  </a:ext>
                </a:extLst>
              </p:cNvPr>
              <p:cNvSpPr/>
              <p:nvPr/>
            </p:nvSpPr>
            <p:spPr>
              <a:xfrm>
                <a:off x="6809342" y="1824248"/>
                <a:ext cx="3749040" cy="642129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B7D36720-7923-D7F5-6EB0-34298A14673D}"/>
                  </a:ext>
                </a:extLst>
              </p:cNvPr>
              <p:cNvSpPr/>
              <p:nvPr/>
            </p:nvSpPr>
            <p:spPr>
              <a:xfrm>
                <a:off x="6904059" y="2124458"/>
                <a:ext cx="1097280" cy="292592"/>
              </a:xfrm>
              <a:prstGeom prst="rect">
                <a:avLst/>
              </a:prstGeom>
              <a:solidFill>
                <a:schemeClr val="accent5">
                  <a:lumMod val="75000"/>
                  <a:alpha val="49797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bg1">
                        <a:lumMod val="95000"/>
                      </a:schemeClr>
                    </a:solidFill>
                  </a:rPr>
                  <a:t>Sarima, RF, XGBoost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D51E478-64DB-B639-36B2-73224B43463B}"/>
              </a:ext>
            </a:extLst>
          </p:cNvPr>
          <p:cNvGrpSpPr/>
          <p:nvPr/>
        </p:nvGrpSpPr>
        <p:grpSpPr>
          <a:xfrm>
            <a:off x="4466358" y="4394575"/>
            <a:ext cx="2708636" cy="1560347"/>
            <a:chOff x="5363230" y="4388969"/>
            <a:chExt cx="2708636" cy="1560347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1ABE156-DE26-0D57-297C-4CF5F7285983}"/>
                </a:ext>
              </a:extLst>
            </p:cNvPr>
            <p:cNvGrpSpPr/>
            <p:nvPr/>
          </p:nvGrpSpPr>
          <p:grpSpPr>
            <a:xfrm>
              <a:off x="5363230" y="4388969"/>
              <a:ext cx="2708636" cy="1560347"/>
              <a:chOff x="6531634" y="1802244"/>
              <a:chExt cx="2708636" cy="1488822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57C87E1-FED2-51FC-84AA-E4593839D4A1}"/>
                  </a:ext>
                </a:extLst>
              </p:cNvPr>
              <p:cNvSpPr txBox="1"/>
              <p:nvPr/>
            </p:nvSpPr>
            <p:spPr>
              <a:xfrm>
                <a:off x="6531634" y="1802244"/>
                <a:ext cx="2708636" cy="3230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1" dirty="0"/>
                  <a:t>Model Evaluation</a:t>
                </a:r>
              </a:p>
            </p:txBody>
          </p:sp>
          <p:sp>
            <p:nvSpPr>
              <p:cNvPr id="37" name="Rounded Rectangle 36">
                <a:extLst>
                  <a:ext uri="{FF2B5EF4-FFF2-40B4-BE49-F238E27FC236}">
                    <a16:creationId xmlns:a16="http://schemas.microsoft.com/office/drawing/2014/main" id="{B1792B2E-7A1A-E944-F77E-DF3915E8D924}"/>
                  </a:ext>
                </a:extLst>
              </p:cNvPr>
              <p:cNvSpPr/>
              <p:nvPr/>
            </p:nvSpPr>
            <p:spPr>
              <a:xfrm>
                <a:off x="6702237" y="2156255"/>
                <a:ext cx="2377440" cy="1134811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1F35CCD-E08B-F07D-EC05-3DCCD5DD6291}"/>
                </a:ext>
              </a:extLst>
            </p:cNvPr>
            <p:cNvSpPr/>
            <p:nvPr/>
          </p:nvSpPr>
          <p:spPr>
            <a:xfrm>
              <a:off x="5942283" y="5057066"/>
              <a:ext cx="1528352" cy="256179"/>
            </a:xfrm>
            <a:prstGeom prst="rect">
              <a:avLst/>
            </a:prstGeom>
            <a:solidFill>
              <a:schemeClr val="bg1">
                <a:lumMod val="65000"/>
                <a:alpha val="2981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RMSE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61DAFA0-AFDE-91C6-3EDD-FFC6FCE17C03}"/>
                </a:ext>
              </a:extLst>
            </p:cNvPr>
            <p:cNvSpPr/>
            <p:nvPr/>
          </p:nvSpPr>
          <p:spPr>
            <a:xfrm>
              <a:off x="5942283" y="5360808"/>
              <a:ext cx="1528352" cy="256179"/>
            </a:xfrm>
            <a:prstGeom prst="rect">
              <a:avLst/>
            </a:prstGeom>
            <a:solidFill>
              <a:schemeClr val="bg1">
                <a:lumMod val="65000"/>
                <a:alpha val="2981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MAPE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CCFE062D-AE32-B361-E734-74C8A60B2A3A}"/>
              </a:ext>
            </a:extLst>
          </p:cNvPr>
          <p:cNvSpPr txBox="1"/>
          <p:nvPr/>
        </p:nvSpPr>
        <p:spPr>
          <a:xfrm>
            <a:off x="1881182" y="4995685"/>
            <a:ext cx="20158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EC4E00"/>
                </a:solidFill>
              </a:rPr>
              <a:t>Best Performing Model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F56D184-1BB6-6BBD-B07C-02C35945652F}"/>
              </a:ext>
            </a:extLst>
          </p:cNvPr>
          <p:cNvSpPr/>
          <p:nvPr/>
        </p:nvSpPr>
        <p:spPr>
          <a:xfrm>
            <a:off x="10260047" y="4889724"/>
            <a:ext cx="1097280" cy="459258"/>
          </a:xfrm>
          <a:prstGeom prst="rect">
            <a:avLst/>
          </a:prstGeom>
          <a:solidFill>
            <a:schemeClr val="accent5">
              <a:lumMod val="60000"/>
              <a:lumOff val="40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Cross Validation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2D2396D-552C-32F9-7552-83FD1C0BEF6F}"/>
              </a:ext>
            </a:extLst>
          </p:cNvPr>
          <p:cNvCxnSpPr>
            <a:cxnSpLocks/>
          </p:cNvCxnSpPr>
          <p:nvPr/>
        </p:nvCxnSpPr>
        <p:spPr>
          <a:xfrm flipH="1">
            <a:off x="7127003" y="5360257"/>
            <a:ext cx="402777" cy="0"/>
          </a:xfrm>
          <a:prstGeom prst="straightConnector1">
            <a:avLst/>
          </a:prstGeom>
          <a:ln w="3175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2A7926C-8E30-08C2-6971-962664EFA9E0}"/>
              </a:ext>
            </a:extLst>
          </p:cNvPr>
          <p:cNvCxnSpPr>
            <a:cxnSpLocks/>
          </p:cNvCxnSpPr>
          <p:nvPr/>
        </p:nvCxnSpPr>
        <p:spPr>
          <a:xfrm flipH="1">
            <a:off x="4039835" y="5318851"/>
            <a:ext cx="402777" cy="0"/>
          </a:xfrm>
          <a:prstGeom prst="straightConnector1">
            <a:avLst/>
          </a:prstGeom>
          <a:ln w="31750">
            <a:solidFill>
              <a:schemeClr val="bg2">
                <a:lumMod val="1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E562D6B1-4DF7-52A4-43CF-60EE0D2B787B}"/>
              </a:ext>
            </a:extLst>
          </p:cNvPr>
          <p:cNvSpPr/>
          <p:nvPr/>
        </p:nvSpPr>
        <p:spPr>
          <a:xfrm>
            <a:off x="7845836" y="4875011"/>
            <a:ext cx="1097280" cy="445161"/>
          </a:xfrm>
          <a:prstGeom prst="rect">
            <a:avLst/>
          </a:prstGeom>
          <a:solidFill>
            <a:schemeClr val="accent5">
              <a:lumMod val="60000"/>
              <a:lumOff val="40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Model Selection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E2D8A4E-8888-D1B4-A778-0F0FE57F3E7A}"/>
              </a:ext>
            </a:extLst>
          </p:cNvPr>
          <p:cNvSpPr/>
          <p:nvPr/>
        </p:nvSpPr>
        <p:spPr>
          <a:xfrm>
            <a:off x="10260047" y="5361845"/>
            <a:ext cx="1097280" cy="524820"/>
          </a:xfrm>
          <a:prstGeom prst="rect">
            <a:avLst/>
          </a:prstGeom>
          <a:solidFill>
            <a:schemeClr val="accent5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3 – 5 – 7 – 10 fold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16EB70D-6CC4-31B0-C844-B6D73E9BC99E}"/>
              </a:ext>
            </a:extLst>
          </p:cNvPr>
          <p:cNvSpPr/>
          <p:nvPr/>
        </p:nvSpPr>
        <p:spPr>
          <a:xfrm>
            <a:off x="9035966" y="5361845"/>
            <a:ext cx="1159843" cy="524820"/>
          </a:xfrm>
          <a:prstGeom prst="rect">
            <a:avLst/>
          </a:prstGeom>
          <a:solidFill>
            <a:schemeClr val="accent5">
              <a:lumMod val="75000"/>
              <a:alpha val="4954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Sarima, RF, XGBoost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0FD2433-C5CA-B804-3011-91523BAC5376}"/>
              </a:ext>
            </a:extLst>
          </p:cNvPr>
          <p:cNvSpPr/>
          <p:nvPr/>
        </p:nvSpPr>
        <p:spPr>
          <a:xfrm>
            <a:off x="9035966" y="4878637"/>
            <a:ext cx="1159843" cy="465761"/>
          </a:xfrm>
          <a:prstGeom prst="rect">
            <a:avLst/>
          </a:prstGeom>
          <a:solidFill>
            <a:schemeClr val="accent5">
              <a:lumMod val="60000"/>
              <a:lumOff val="40000"/>
              <a:alpha val="2981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1536602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F75CF-C550-357C-D298-D0C9D2052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D6782-3118-C7A3-4324-812BC963F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600"/>
              </a:spcBef>
            </a:pPr>
            <a:r>
              <a:rPr lang="en-US" sz="2400" b="1" dirty="0"/>
              <a:t>Source: 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Solar Power Plant Data (Generation and Weather data)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15 min intervals over 34 days.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May 15 – June 17, 2020.</a:t>
            </a:r>
            <a:endParaRPr lang="en-US" sz="2400" b="1" dirty="0"/>
          </a:p>
          <a:p>
            <a:pPr algn="just">
              <a:lnSpc>
                <a:spcPct val="100000"/>
              </a:lnSpc>
              <a:spcBef>
                <a:spcPts val="600"/>
              </a:spcBef>
            </a:pPr>
            <a:r>
              <a:rPr lang="en-US" sz="2400" b="1" dirty="0"/>
              <a:t>Size: 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The generation data – (67698, 7) </a:t>
            </a:r>
          </a:p>
          <a:p>
            <a:pPr lvl="1" algn="just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The weather data – (3259, 6). 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</a:pPr>
            <a:r>
              <a:rPr lang="en-US" sz="2400" b="1" dirty="0"/>
              <a:t>Key Features: 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'DATE_TIME’, 'AC_POWER', 'AMBIENT_TEMPERATURE’, 'MODULE_TEMPERATURE', 'IRRADIATION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0311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86B24-F23D-A702-CB29-438619108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3FCD4-1229-F362-406D-F44426414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Converted</a:t>
            </a:r>
            <a:r>
              <a:rPr lang="en-US" sz="2400" dirty="0"/>
              <a:t> 'DATE_TIME' to datetime.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Extracted</a:t>
            </a:r>
            <a:r>
              <a:rPr lang="en-US" sz="2400" dirty="0"/>
              <a:t> 'DATE', 'TIME', 'MONTH', 'HOURS', and 'MINUTES'.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Dropped</a:t>
            </a:r>
            <a:r>
              <a:rPr lang="en-US" sz="2400" dirty="0"/>
              <a:t> redundant columns ('PLANT_ID' and 'SOURCE_KEY').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Merged</a:t>
            </a:r>
            <a:r>
              <a:rPr lang="en-US" sz="2400" dirty="0"/>
              <a:t> datasets on 'DATE_TIME'.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dirty="0"/>
              <a:t>Converted </a:t>
            </a:r>
            <a:r>
              <a:rPr lang="en-US" sz="2400" b="1" dirty="0"/>
              <a:t>categorical</a:t>
            </a:r>
            <a:r>
              <a:rPr lang="en-US" sz="2400" dirty="0"/>
              <a:t> 'SOURCE_KEY' to </a:t>
            </a:r>
            <a:r>
              <a:rPr lang="en-US" sz="2400" b="1" dirty="0"/>
              <a:t>numerical</a:t>
            </a:r>
            <a:r>
              <a:rPr lang="en-US" sz="2400" dirty="0"/>
              <a:t> 'INVERTER' and dropped the original 'SOURCE_KEY'.</a:t>
            </a:r>
          </a:p>
        </p:txBody>
      </p:sp>
    </p:spTree>
    <p:extLst>
      <p:ext uri="{BB962C8B-B14F-4D97-AF65-F5344CB8AC3E}">
        <p14:creationId xmlns:p14="http://schemas.microsoft.com/office/powerpoint/2010/main" val="4037551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8E8E0-650D-1FB0-A324-ED23D9B73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8CFEF-07B1-A0B7-56D9-0BB6F8DF0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Histograms and KDE Plots</a:t>
            </a:r>
            <a:r>
              <a:rPr lang="en-US" sz="2400" dirty="0"/>
              <a:t>: Visualized numerical column distributions.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Box Plots</a:t>
            </a:r>
            <a:r>
              <a:rPr lang="en-US" sz="2400" dirty="0"/>
              <a:t>: Identified outliers.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Pair Plots and Correlation Matrix Heatmap</a:t>
            </a:r>
            <a:r>
              <a:rPr lang="en-US" sz="2400" dirty="0"/>
              <a:t>: Explored numerical feature relationships.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Time Series Plots</a:t>
            </a:r>
            <a:r>
              <a:rPr lang="en-US" sz="2400" dirty="0"/>
              <a:t>: Analyzed trends for AC_POWER, IRRADIATION, and MODULE_TEMPERATURE.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Daily Analysis Plots</a:t>
            </a:r>
            <a:r>
              <a:rPr lang="en-US" sz="2400" dirty="0"/>
              <a:t>: Examined total AC_POWER generation, IRRADIATION, and MODULE_TEMPERATURE by date.</a:t>
            </a:r>
          </a:p>
          <a:p>
            <a:pPr algn="just">
              <a:lnSpc>
                <a:spcPct val="100000"/>
              </a:lnSpc>
              <a:spcBef>
                <a:spcPts val="1200"/>
              </a:spcBef>
            </a:pPr>
            <a:r>
              <a:rPr lang="en-US" sz="2400" b="1" dirty="0"/>
              <a:t>Efficiency Analysis Plots</a:t>
            </a:r>
            <a:r>
              <a:rPr lang="en-US" sz="2400" dirty="0"/>
              <a:t>: Assessed inverter efficiency and trends over time.</a:t>
            </a:r>
          </a:p>
        </p:txBody>
      </p:sp>
    </p:spTree>
    <p:extLst>
      <p:ext uri="{BB962C8B-B14F-4D97-AF65-F5344CB8AC3E}">
        <p14:creationId xmlns:p14="http://schemas.microsoft.com/office/powerpoint/2010/main" val="19603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8E8E0-650D-1FB0-A324-ED23D9B73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pic>
        <p:nvPicPr>
          <p:cNvPr id="5" name="Content Placeholder 4" descr="A graph of different sizes and numbers&#10;&#10;Description automatically generated with medium confidence">
            <a:extLst>
              <a:ext uri="{FF2B5EF4-FFF2-40B4-BE49-F238E27FC236}">
                <a16:creationId xmlns:a16="http://schemas.microsoft.com/office/drawing/2014/main" id="{C788EAB0-5CF1-8A69-F383-6F7590CA4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448435"/>
            <a:ext cx="4635894" cy="45720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D0987C1-F406-C2D1-4F5B-4E4D27277F37}"/>
              </a:ext>
            </a:extLst>
          </p:cNvPr>
          <p:cNvSpPr txBox="1"/>
          <p:nvPr/>
        </p:nvSpPr>
        <p:spPr>
          <a:xfrm>
            <a:off x="618687" y="6021070"/>
            <a:ext cx="5074920" cy="713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ea typeface="Times New Roman" panose="02020603050405020304" pitchFamily="18" charset="0"/>
              </a:rPr>
              <a:t>Figure 1.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 Distribution of numerical columns after filtering out zero values.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ECD51E-F664-8D06-8526-B86E88772DD0}"/>
              </a:ext>
            </a:extLst>
          </p:cNvPr>
          <p:cNvSpPr/>
          <p:nvPr/>
        </p:nvSpPr>
        <p:spPr>
          <a:xfrm>
            <a:off x="2362200" y="1447799"/>
            <a:ext cx="1524000" cy="155448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graph of a distribution of power&#10;&#10;Description automatically generated">
            <a:extLst>
              <a:ext uri="{FF2B5EF4-FFF2-40B4-BE49-F238E27FC236}">
                <a16:creationId xmlns:a16="http://schemas.microsoft.com/office/drawing/2014/main" id="{47353D3C-6B08-C23F-3721-EE087D913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5190" y="1690688"/>
            <a:ext cx="2781300" cy="28067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954A04F-7383-30C3-611A-BE9676D50F0E}"/>
              </a:ext>
            </a:extLst>
          </p:cNvPr>
          <p:cNvCxnSpPr/>
          <p:nvPr/>
        </p:nvCxnSpPr>
        <p:spPr>
          <a:xfrm>
            <a:off x="3886200" y="2148840"/>
            <a:ext cx="3215640" cy="67056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D4E1D4B-E399-1A3D-32E7-CBBBE01D9BA9}"/>
              </a:ext>
            </a:extLst>
          </p:cNvPr>
          <p:cNvSpPr txBox="1"/>
          <p:nvPr/>
        </p:nvSpPr>
        <p:spPr>
          <a:xfrm>
            <a:off x="6324224" y="4622622"/>
            <a:ext cx="5029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2"/>
                </a:solidFill>
              </a:rPr>
              <a:t>AC_POWER</a:t>
            </a:r>
          </a:p>
          <a:p>
            <a:pPr algn="ctr"/>
            <a:r>
              <a:rPr lang="en-US" dirty="0">
                <a:solidFill>
                  <a:schemeClr val="accent2"/>
                </a:solidFill>
              </a:rPr>
              <a:t>AC_POWER values spanned from 0.2 – 1420 kW.</a:t>
            </a:r>
          </a:p>
          <a:p>
            <a:pPr algn="ctr"/>
            <a:r>
              <a:rPr lang="en-US" dirty="0">
                <a:solidFill>
                  <a:schemeClr val="accent2"/>
                </a:solidFill>
              </a:rPr>
              <a:t>Most data btw 400 – 600 kW.</a:t>
            </a:r>
          </a:p>
          <a:p>
            <a:pPr algn="ctr"/>
            <a:r>
              <a:rPr lang="en-US" dirty="0">
                <a:solidFill>
                  <a:schemeClr val="accent2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M</a:t>
            </a:r>
            <a:r>
              <a:rPr lang="en-US" sz="18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ean value of  AC_POWER – 521 kW.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677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 descr="A screenshot of a graph&#10;&#10;Description automatically generated">
            <a:extLst>
              <a:ext uri="{FF2B5EF4-FFF2-40B4-BE49-F238E27FC236}">
                <a16:creationId xmlns:a16="http://schemas.microsoft.com/office/drawing/2014/main" id="{18B49DBE-6DBE-1568-AD77-9EC853C80C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91344" y="1347097"/>
            <a:ext cx="6270475" cy="493776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36570E-D5D8-66BC-857D-AE0B7903ABA1}"/>
              </a:ext>
            </a:extLst>
          </p:cNvPr>
          <p:cNvSpPr txBox="1"/>
          <p:nvPr/>
        </p:nvSpPr>
        <p:spPr>
          <a:xfrm>
            <a:off x="4896758" y="6250017"/>
            <a:ext cx="6100762" cy="361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effectLst/>
                <a:ea typeface="Times New Roman" panose="02020603050405020304" pitchFamily="18" charset="0"/>
              </a:rPr>
              <a:t>Figure 2.</a:t>
            </a:r>
            <a:r>
              <a:rPr lang="en-US" sz="1600" dirty="0">
                <a:effectLst/>
                <a:ea typeface="Times New Roman" panose="02020603050405020304" pitchFamily="18" charset="0"/>
              </a:rPr>
              <a:t> Correlation Heatmap of Numerical Features.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52350A2-BDF6-7125-8AB4-E2B9FC97317F}"/>
              </a:ext>
            </a:extLst>
          </p:cNvPr>
          <p:cNvSpPr/>
          <p:nvPr/>
        </p:nvSpPr>
        <p:spPr>
          <a:xfrm>
            <a:off x="7800358" y="1997047"/>
            <a:ext cx="547180" cy="479264"/>
          </a:xfrm>
          <a:prstGeom prst="ellipse">
            <a:avLst/>
          </a:prstGeom>
          <a:noFill/>
          <a:ln w="127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555B65-262E-C811-AC8A-CE7B7FE2A4DB}"/>
              </a:ext>
            </a:extLst>
          </p:cNvPr>
          <p:cNvSpPr/>
          <p:nvPr/>
        </p:nvSpPr>
        <p:spPr>
          <a:xfrm>
            <a:off x="4969487" y="2061631"/>
            <a:ext cx="547181" cy="350096"/>
          </a:xfrm>
          <a:prstGeom prst="rect">
            <a:avLst/>
          </a:prstGeom>
          <a:solidFill>
            <a:srgbClr val="FFFF00">
              <a:alpha val="19858"/>
            </a:srgb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F90D07-BF92-E9FF-9990-7E610D6361D8}"/>
              </a:ext>
            </a:extLst>
          </p:cNvPr>
          <p:cNvSpPr txBox="1"/>
          <p:nvPr/>
        </p:nvSpPr>
        <p:spPr>
          <a:xfrm>
            <a:off x="1177008" y="2476311"/>
            <a:ext cx="323968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1200"/>
              </a:spcBef>
            </a:pPr>
            <a:r>
              <a:rPr lang="en-US" sz="2000" b="1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AC_POWER</a:t>
            </a:r>
            <a:r>
              <a:rPr lang="en-US" sz="20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has a very strong positive correlation with </a:t>
            </a:r>
            <a:r>
              <a:rPr lang="en-US" sz="2000" b="1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DC_POWER</a:t>
            </a:r>
            <a:r>
              <a:rPr lang="en-US" sz="20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, a high positive correlation with </a:t>
            </a:r>
            <a:r>
              <a:rPr lang="en-US" sz="2000" b="1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IRRADIATION </a:t>
            </a:r>
            <a:r>
              <a:rPr lang="en-US" sz="2000" dirty="0">
                <a:solidFill>
                  <a:schemeClr val="accent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and, </a:t>
            </a:r>
            <a:r>
              <a:rPr lang="en-US" sz="2000" b="1" dirty="0">
                <a:solidFill>
                  <a:schemeClr val="accent2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MODULE_TEMPERATURE</a:t>
            </a:r>
            <a:r>
              <a:rPr lang="en-US" sz="2000" dirty="0">
                <a:solidFill>
                  <a:schemeClr val="accent2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, and moderate correlation with </a:t>
            </a:r>
            <a:r>
              <a:rPr lang="en-US" sz="2000" b="1" dirty="0">
                <a:solidFill>
                  <a:schemeClr val="accent2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AMBIENT_TEMPERATURE</a:t>
            </a:r>
            <a:r>
              <a:rPr lang="en-US" sz="2000" dirty="0">
                <a:solidFill>
                  <a:schemeClr val="accent2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.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8482C4-5285-7E9D-EEDD-92DBC710CC2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Exploratory Data Analysis (EDA)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0CF3B9-ADFA-500D-1588-50DB9FD5F2AE}"/>
              </a:ext>
            </a:extLst>
          </p:cNvPr>
          <p:cNvSpPr/>
          <p:nvPr/>
        </p:nvSpPr>
        <p:spPr>
          <a:xfrm rot="5400000">
            <a:off x="7594829" y="5703315"/>
            <a:ext cx="958238" cy="204849"/>
          </a:xfrm>
          <a:prstGeom prst="rect">
            <a:avLst/>
          </a:prstGeom>
          <a:solidFill>
            <a:srgbClr val="FFFF00">
              <a:alpha val="19858"/>
            </a:srgb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0F142D6-630D-A1FA-3722-51AD75F2BB3E}"/>
              </a:ext>
            </a:extLst>
          </p:cNvPr>
          <p:cNvSpPr/>
          <p:nvPr/>
        </p:nvSpPr>
        <p:spPr>
          <a:xfrm rot="5400000">
            <a:off x="8201559" y="5706390"/>
            <a:ext cx="958238" cy="204849"/>
          </a:xfrm>
          <a:prstGeom prst="rect">
            <a:avLst/>
          </a:prstGeom>
          <a:solidFill>
            <a:srgbClr val="FFFF00">
              <a:alpha val="19858"/>
            </a:srgb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A779BB8-48FB-8F9D-E365-150F01F816ED}"/>
              </a:ext>
            </a:extLst>
          </p:cNvPr>
          <p:cNvSpPr/>
          <p:nvPr/>
        </p:nvSpPr>
        <p:spPr>
          <a:xfrm rot="5400000">
            <a:off x="8782202" y="5703314"/>
            <a:ext cx="958238" cy="204849"/>
          </a:xfrm>
          <a:prstGeom prst="rect">
            <a:avLst/>
          </a:prstGeom>
          <a:solidFill>
            <a:srgbClr val="FFFF00">
              <a:alpha val="19858"/>
            </a:srgb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515208C-761A-C0E1-CA0B-98D59FB3ADCE}"/>
              </a:ext>
            </a:extLst>
          </p:cNvPr>
          <p:cNvSpPr/>
          <p:nvPr/>
        </p:nvSpPr>
        <p:spPr>
          <a:xfrm>
            <a:off x="8407088" y="1997047"/>
            <a:ext cx="547180" cy="479264"/>
          </a:xfrm>
          <a:prstGeom prst="ellipse">
            <a:avLst/>
          </a:prstGeom>
          <a:noFill/>
          <a:ln w="127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367089B-A9CA-6ABB-3A24-D2A97AEBEAB5}"/>
              </a:ext>
            </a:extLst>
          </p:cNvPr>
          <p:cNvSpPr/>
          <p:nvPr/>
        </p:nvSpPr>
        <p:spPr>
          <a:xfrm>
            <a:off x="8987731" y="1997047"/>
            <a:ext cx="547180" cy="479264"/>
          </a:xfrm>
          <a:prstGeom prst="ellipse">
            <a:avLst/>
          </a:prstGeom>
          <a:noFill/>
          <a:ln w="127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85C6AF3-88B4-2423-4B7E-262A901EA954}"/>
              </a:ext>
            </a:extLst>
          </p:cNvPr>
          <p:cNvSpPr/>
          <p:nvPr/>
        </p:nvSpPr>
        <p:spPr>
          <a:xfrm>
            <a:off x="5550131" y="1997047"/>
            <a:ext cx="547180" cy="479264"/>
          </a:xfrm>
          <a:prstGeom prst="ellipse">
            <a:avLst/>
          </a:prstGeom>
          <a:noFill/>
          <a:ln w="127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F6B79A8-4C7D-22C6-07F0-7ED4DAD1CED6}"/>
              </a:ext>
            </a:extLst>
          </p:cNvPr>
          <p:cNvSpPr/>
          <p:nvPr/>
        </p:nvSpPr>
        <p:spPr>
          <a:xfrm rot="5400000">
            <a:off x="5320998" y="5703313"/>
            <a:ext cx="958238" cy="204849"/>
          </a:xfrm>
          <a:prstGeom prst="rect">
            <a:avLst/>
          </a:prstGeom>
          <a:solidFill>
            <a:srgbClr val="FFFF00">
              <a:alpha val="19858"/>
            </a:srgbClr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66665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336E-12C4-A025-24D4-A90C15F8A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</a:p>
        </p:txBody>
      </p:sp>
      <p:pic>
        <p:nvPicPr>
          <p:cNvPr id="7" name="Content Placeholder 6" descr="A group of graphs showing different types of electrical components&#10;&#10;Description automatically generated">
            <a:extLst>
              <a:ext uri="{FF2B5EF4-FFF2-40B4-BE49-F238E27FC236}">
                <a16:creationId xmlns:a16="http://schemas.microsoft.com/office/drawing/2014/main" id="{F3FE4BDC-906B-5ED8-2359-36D11BB2A6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44968" y="1597922"/>
            <a:ext cx="8502064" cy="457200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86DB562-A3C0-931E-49D5-63E1474A0A34}"/>
              </a:ext>
            </a:extLst>
          </p:cNvPr>
          <p:cNvSpPr txBox="1"/>
          <p:nvPr/>
        </p:nvSpPr>
        <p:spPr>
          <a:xfrm>
            <a:off x="3048000" y="6297533"/>
            <a:ext cx="6096000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Figure 3.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Scatter plot of strongly correlated features.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006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10638</TotalTime>
  <Words>1295</Words>
  <Application>Microsoft Macintosh PowerPoint</Application>
  <PresentationFormat>Widescreen</PresentationFormat>
  <Paragraphs>201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Aptos</vt:lpstr>
      <vt:lpstr>Aptos Display</vt:lpstr>
      <vt:lpstr>Arial</vt:lpstr>
      <vt:lpstr>Calibri</vt:lpstr>
      <vt:lpstr>Söhne</vt:lpstr>
      <vt:lpstr>Times New Roman</vt:lpstr>
      <vt:lpstr>Office Theme</vt:lpstr>
      <vt:lpstr>Predicting Solar Energy Generation using Time Series and Machine Learning Models</vt:lpstr>
      <vt:lpstr>Problem Statement</vt:lpstr>
      <vt:lpstr>Flowchart of the Solar Energy Generation Prediction</vt:lpstr>
      <vt:lpstr>Data Overview</vt:lpstr>
      <vt:lpstr>Data Wrangling</vt:lpstr>
      <vt:lpstr>Exploratory Data Analysis (EDA)</vt:lpstr>
      <vt:lpstr>Exploratory Data Analysis (EDA)</vt:lpstr>
      <vt:lpstr>PowerPoint Presentation</vt:lpstr>
      <vt:lpstr>Exploratory Data Analysis (EDA)</vt:lpstr>
      <vt:lpstr>Exploratory Data Analysis (EDA)</vt:lpstr>
      <vt:lpstr>Exploratory Data Analysis (EDA) </vt:lpstr>
      <vt:lpstr>Exploratory Data Analysis (EDA)</vt:lpstr>
      <vt:lpstr>Pre-Processing</vt:lpstr>
      <vt:lpstr>Pre-Processing</vt:lpstr>
      <vt:lpstr>Modeling</vt:lpstr>
      <vt:lpstr>Modeling – SARIMA</vt:lpstr>
      <vt:lpstr>Modeling – SARIMA</vt:lpstr>
      <vt:lpstr>Modeling – Random Forest</vt:lpstr>
      <vt:lpstr>Modeling – Random Forest</vt:lpstr>
      <vt:lpstr>Modeling – Random Forest</vt:lpstr>
      <vt:lpstr>Modeling – XGBoost</vt:lpstr>
      <vt:lpstr>Modeling – XGBoost</vt:lpstr>
      <vt:lpstr>Modeling – XGBoost</vt:lpstr>
      <vt:lpstr>Results</vt:lpstr>
      <vt:lpstr>Conclusion</vt:lpstr>
      <vt:lpstr>Future Work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Prediction of Water Quality Index Using Machine Learning Algorithms</dc:title>
  <dc:creator>Ayse Sengul</dc:creator>
  <cp:lastModifiedBy>Ayse Sengul</cp:lastModifiedBy>
  <cp:revision>198</cp:revision>
  <dcterms:created xsi:type="dcterms:W3CDTF">2024-04-22T17:22:59Z</dcterms:created>
  <dcterms:modified xsi:type="dcterms:W3CDTF">2024-07-13T19:10:19Z</dcterms:modified>
</cp:coreProperties>
</file>

<file path=docProps/thumbnail.jpeg>
</file>